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7" r:id="rId2"/>
    <p:sldId id="341" r:id="rId3"/>
    <p:sldId id="270" r:id="rId4"/>
    <p:sldId id="271" r:id="rId5"/>
    <p:sldId id="312" r:id="rId6"/>
    <p:sldId id="268" r:id="rId7"/>
    <p:sldId id="342" r:id="rId8"/>
    <p:sldId id="272" r:id="rId9"/>
    <p:sldId id="314" r:id="rId10"/>
    <p:sldId id="273" r:id="rId11"/>
    <p:sldId id="274" r:id="rId12"/>
    <p:sldId id="275" r:id="rId13"/>
    <p:sldId id="276" r:id="rId14"/>
    <p:sldId id="374" r:id="rId15"/>
    <p:sldId id="277" r:id="rId16"/>
    <p:sldId id="279" r:id="rId17"/>
    <p:sldId id="278" r:id="rId18"/>
    <p:sldId id="372" r:id="rId19"/>
    <p:sldId id="373" r:id="rId20"/>
    <p:sldId id="280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05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Textmasterformate durch Klicken bearbeiten</a:t>
            </a:r>
          </a:p>
          <a:p>
            <a:pPr lvl="1"/>
            <a:r>
              <a:rPr lang="en-US" altLang="en-US" smtClean="0"/>
              <a:t>Zweite Ebene</a:t>
            </a:r>
          </a:p>
          <a:p>
            <a:pPr lvl="2"/>
            <a:r>
              <a:rPr lang="en-US" altLang="en-US" smtClean="0"/>
              <a:t>Dritte Ebene</a:t>
            </a:r>
          </a:p>
          <a:p>
            <a:pPr lvl="3"/>
            <a:r>
              <a:rPr lang="en-US" altLang="en-US" smtClean="0"/>
              <a:t>Vierte Ebene</a:t>
            </a:r>
          </a:p>
          <a:p>
            <a:pPr lvl="4"/>
            <a:r>
              <a:rPr lang="en-US" altLang="en-US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F3FEEB5-1A9D-4C01-A83F-934FF07883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2006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333D17-DF95-44C8-B3AA-93981D679F70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249A4F-81BE-466E-966E-DDC8A4210B0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EC6E76-9133-48F6-A1D9-ECAABD33CED5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3E6C12-516F-4966-9581-0F19F76D7595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9B650B-B5B9-4DDC-903B-3BE99C4D41B3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221B7-FDC2-47DA-824C-35B32F61B7B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81F90E-4B85-4AB8-8B3B-B9FC672573C3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79CCCD-A72C-4E22-B36B-327163B9784D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DE70A6-FF82-41E7-9863-665FBC2EF878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C09DA8-F108-4B63-A7D7-5E6C691649CF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7B8A2-D666-465F-99CB-FF1E13340C48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1C4110-4A4D-4731-B19A-2E75EB4578BB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1E5D94-5ADB-4155-8D00-73C6FC2E5B0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E737E-6FAE-4D4F-8B94-537FF587153D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12905-1DA6-48AA-B52D-BE83A261CDE8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F2B414-9B65-485E-ADAC-8F6FD2932CF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E47849-3EFA-4C07-825A-96499EEC6BF6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C154CD-06BF-4248-8D7E-D0C8C14FA46B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de-DE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F337A-E5A4-4C7A-B284-06A6362AEEA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1BF9C9-B100-4CA3-B403-16587FE3B6A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55886-FFE0-4565-B399-AAF08F0870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58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C2F5CE-0DAA-41D5-A1FD-9795F54DFF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24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CFCDEB-0783-41E1-A8D0-F06F14AD4C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0650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3929E2C-0355-4C09-B96A-861C02BE49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79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82A620-77C6-48E8-85B1-BEA272BCD0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634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6684E6-EA98-43B8-8385-1AA99AD214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931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10A14-02B8-4E2B-85AF-DCF20B856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217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43A496-F2C0-4222-994B-B268346658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98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963695-83E4-44D5-B846-CC495387DE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138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8E59D0-E354-4710-9178-D3B979D863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84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923D5-241C-4F02-B2EC-74CEFAA2BE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42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CC73DD-70D7-40CE-9CCF-58EE34D3D4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38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Textmasterformate durch Klicken bearbeiten</a:t>
            </a:r>
          </a:p>
          <a:p>
            <a:pPr lvl="1"/>
            <a:r>
              <a:rPr lang="en-US" altLang="en-US" smtClean="0"/>
              <a:t>Zweite Ebene</a:t>
            </a:r>
          </a:p>
          <a:p>
            <a:pPr lvl="2"/>
            <a:r>
              <a:rPr lang="en-US" altLang="en-US" smtClean="0"/>
              <a:t>Dritte Ebene</a:t>
            </a:r>
          </a:p>
          <a:p>
            <a:pPr lvl="3"/>
            <a:r>
              <a:rPr lang="en-US" altLang="en-US" smtClean="0"/>
              <a:t>Vierte Ebene</a:t>
            </a:r>
          </a:p>
          <a:p>
            <a:pPr lvl="4"/>
            <a:r>
              <a:rPr lang="en-US" altLang="en-US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ABEA1F3-EAC2-457A-8AD5-23FD6A88C08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image" Target="../media/image1.png"/><Relationship Id="rId7" Type="http://schemas.openxmlformats.org/officeDocument/2006/relationships/image" Target="../media/image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6.wmf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wmf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audio" Target="file:///C:\Documents%20and%20Settings\faw1.PC18035\My%20Documents\music6.wav" TargetMode="External"/><Relationship Id="rId7" Type="http://schemas.openxmlformats.org/officeDocument/2006/relationships/oleObject" Target="../embeddings/oleObject2.bin"/><Relationship Id="rId2" Type="http://schemas.microsoft.com/office/2007/relationships/media" Target="file:///C:\Documents%20and%20Settings\faw1.PC18035\My%20Documents\music6.wav" TargetMode="Externa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file:///C:\Documents%20and%20Settings\faw1.PC18035\My%20Documents\music6.wav" TargetMode="External"/><Relationship Id="rId1" Type="http://schemas.microsoft.com/office/2007/relationships/media" Target="file:///C:\Documents%20and%20Settings\faw1.PC18035\My%20Documents\music6.wav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16.wmf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02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27432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228600" y="228600"/>
            <a:ext cx="6818313" cy="4529138"/>
            <a:chOff x="144" y="144"/>
            <a:chExt cx="4295" cy="2853"/>
          </a:xfrm>
        </p:grpSpPr>
        <p:pic>
          <p:nvPicPr>
            <p:cNvPr id="25604" name="Picture 4" descr="02_0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392"/>
              <a:ext cx="3239" cy="1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05" name="Picture 5" descr="02_0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44"/>
              <a:ext cx="1728" cy="1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606" name="Picture 6" descr="02_0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828800"/>
            <a:ext cx="1474788" cy="12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02_0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838" y="3913188"/>
            <a:ext cx="3713162" cy="294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02_0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00200"/>
            <a:ext cx="1508125" cy="139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9" name="Picture 9" descr="02_0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41700"/>
            <a:ext cx="5195888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51175" y="0"/>
            <a:ext cx="60928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GB" altLang="en-US" sz="2400" b="1" dirty="0">
                <a:solidFill>
                  <a:srgbClr val="FFFF00"/>
                </a:solidFill>
              </a:rPr>
              <a:t>Closed Loop </a:t>
            </a:r>
            <a:r>
              <a:rPr lang="en-GB" altLang="en-US" sz="2400" b="1" dirty="0">
                <a:solidFill>
                  <a:schemeClr val="bg1"/>
                </a:solidFill>
              </a:rPr>
              <a:t>Temporal Sequence Learning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GB" altLang="en-US" sz="2000" dirty="0">
                <a:solidFill>
                  <a:schemeClr val="bg1"/>
                </a:solidFill>
              </a:rPr>
              <a:t>Learning to act in response to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GB" altLang="en-US" sz="2000" dirty="0">
                <a:solidFill>
                  <a:schemeClr val="bg1"/>
                </a:solidFill>
              </a:rPr>
              <a:t>sequences of sensor events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"/>
          <p:cNvGrpSpPr>
            <a:grpSpLocks/>
          </p:cNvGrpSpPr>
          <p:nvPr/>
        </p:nvGrpSpPr>
        <p:grpSpPr bwMode="auto">
          <a:xfrm>
            <a:off x="122238" y="762000"/>
            <a:ext cx="8793162" cy="5715000"/>
            <a:chOff x="77" y="480"/>
            <a:chExt cx="5539" cy="3600"/>
          </a:xfrm>
        </p:grpSpPr>
        <p:grpSp>
          <p:nvGrpSpPr>
            <p:cNvPr id="37891" name="Group 3"/>
            <p:cNvGrpSpPr>
              <a:grpSpLocks/>
            </p:cNvGrpSpPr>
            <p:nvPr/>
          </p:nvGrpSpPr>
          <p:grpSpPr bwMode="auto">
            <a:xfrm>
              <a:off x="77" y="480"/>
              <a:ext cx="5539" cy="3600"/>
              <a:chOff x="77" y="480"/>
              <a:chExt cx="5539" cy="3600"/>
            </a:xfrm>
          </p:grpSpPr>
          <p:pic>
            <p:nvPicPr>
              <p:cNvPr id="37892" name="Picture 4" descr="01_0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" y="480"/>
                <a:ext cx="3105" cy="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893" name="Group 5"/>
              <p:cNvGrpSpPr>
                <a:grpSpLocks/>
              </p:cNvGrpSpPr>
              <p:nvPr/>
            </p:nvGrpSpPr>
            <p:grpSpPr bwMode="auto">
              <a:xfrm>
                <a:off x="77" y="728"/>
                <a:ext cx="5539" cy="3352"/>
                <a:chOff x="77" y="728"/>
                <a:chExt cx="5539" cy="3352"/>
              </a:xfrm>
            </p:grpSpPr>
            <p:sp>
              <p:nvSpPr>
                <p:cNvPr id="37894" name="Text Box 6"/>
                <p:cNvSpPr txBox="1">
                  <a:spLocks noChangeArrowheads="1"/>
                </p:cNvSpPr>
                <p:nvPr/>
              </p:nvSpPr>
              <p:spPr bwMode="auto">
                <a:xfrm rot="20504454">
                  <a:off x="912" y="2544"/>
                  <a:ext cx="1971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de-DE" altLang="en-US" sz="2400" b="1">
                      <a:solidFill>
                        <a:srgbClr val="CC0099"/>
                      </a:solidFill>
                      <a:latin typeface="Times New Roman" pitchFamily="18" charset="0"/>
                    </a:rPr>
                    <a:t>This is a closed-loop</a:t>
                  </a:r>
                </a:p>
                <a:p>
                  <a:pPr algn="ctr" eaLnBrk="0" hangingPunct="0"/>
                  <a:r>
                    <a:rPr lang="de-DE" altLang="en-US" sz="2400" b="1">
                      <a:solidFill>
                        <a:srgbClr val="CC0099"/>
                      </a:solidFill>
                      <a:latin typeface="Times New Roman" pitchFamily="18" charset="0"/>
                    </a:rPr>
                    <a:t>system before learning</a:t>
                  </a:r>
                </a:p>
              </p:txBody>
            </p:sp>
            <p:pic>
              <p:nvPicPr>
                <p:cNvPr id="37895" name="Picture 7" descr="01_02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" y="728"/>
                  <a:ext cx="5539" cy="3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7896" name="Rectangle 8"/>
            <p:cNvSpPr>
              <a:spLocks noChangeArrowheads="1"/>
            </p:cNvSpPr>
            <p:nvPr/>
          </p:nvSpPr>
          <p:spPr bwMode="auto">
            <a:xfrm>
              <a:off x="793" y="2296"/>
              <a:ext cx="2178" cy="11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684213" y="4508500"/>
            <a:ext cx="449897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2800" b="1" u="sng">
                <a:solidFill>
                  <a:srgbClr val="0000CC"/>
                </a:solidFill>
                <a:latin typeface="Times New Roman" pitchFamily="18" charset="0"/>
              </a:rPr>
              <a:t>The Basic Control Structure</a:t>
            </a:r>
          </a:p>
          <a:p>
            <a:pPr eaLnBrk="0" hangingPunct="0"/>
            <a:r>
              <a:rPr lang="en-GB" altLang="en-US" sz="2800" b="1">
                <a:solidFill>
                  <a:srgbClr val="0000CC"/>
                </a:solidFill>
                <a:latin typeface="Times New Roman" pitchFamily="18" charset="0"/>
              </a:rPr>
              <a:t>Schematic diagram of </a:t>
            </a:r>
          </a:p>
          <a:p>
            <a:pPr eaLnBrk="0" hangingPunct="0"/>
            <a:r>
              <a:rPr lang="en-GB" altLang="en-US" sz="2800" b="1">
                <a:solidFill>
                  <a:srgbClr val="0000CC"/>
                </a:solidFill>
                <a:latin typeface="Times New Roman" pitchFamily="18" charset="0"/>
              </a:rPr>
              <a:t>A pure reflex loop</a:t>
            </a:r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 rot="-1988414">
            <a:off x="2282825" y="692150"/>
            <a:ext cx="104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rgbClr val="FF3300"/>
                </a:solidFill>
              </a:rPr>
              <a:t>Bump</a:t>
            </a:r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 rot="2794948">
            <a:off x="7272338" y="657225"/>
            <a:ext cx="1692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rgbClr val="FF3300"/>
                </a:solidFill>
              </a:rPr>
              <a:t>Retraction</a:t>
            </a:r>
          </a:p>
          <a:p>
            <a:r>
              <a:rPr lang="en-GB" altLang="en-US" sz="2400" b="1">
                <a:solidFill>
                  <a:srgbClr val="FF3300"/>
                </a:solidFill>
              </a:rPr>
              <a:t>reflex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8" grpId="0" autoUpdateAnimBg="0"/>
      <p:bldP spid="3789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13_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58113" cy="50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Picture 3" descr="13_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2438400"/>
            <a:ext cx="2881312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13_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00400"/>
            <a:ext cx="2435225" cy="15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13_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81600"/>
            <a:ext cx="2525713" cy="3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13_0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5399088"/>
            <a:ext cx="1527175" cy="84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13_0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5638800"/>
            <a:ext cx="3521075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13_0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388" y="2803525"/>
            <a:ext cx="2157412" cy="14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5127625" y="936625"/>
            <a:ext cx="349726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de-DE" altLang="en-US" sz="2000" b="1"/>
              <a:t>Learning Goal:</a:t>
            </a:r>
          </a:p>
          <a:p>
            <a:pPr eaLnBrk="0" hangingPunct="0"/>
            <a:r>
              <a:rPr lang="de-DE" altLang="en-US" sz="2000" b="1"/>
              <a:t>Correlate the vision signals</a:t>
            </a:r>
          </a:p>
          <a:p>
            <a:pPr eaLnBrk="0" hangingPunct="0"/>
            <a:r>
              <a:rPr lang="de-DE" altLang="en-US" sz="2000" b="1"/>
              <a:t>with the touch signals and</a:t>
            </a:r>
          </a:p>
          <a:p>
            <a:pPr eaLnBrk="0" hangingPunct="0"/>
            <a:r>
              <a:rPr lang="de-DE" altLang="en-US" sz="2000" b="1"/>
              <a:t>navigate without collisions.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179388" y="5086350"/>
            <a:ext cx="336708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GB" altLang="en-US" sz="2000" b="1">
                <a:solidFill>
                  <a:srgbClr val="CC0099"/>
                </a:solidFill>
              </a:rPr>
              <a:t>Initially built-in  behavior:</a:t>
            </a:r>
          </a:p>
          <a:p>
            <a:pPr eaLnBrk="0" hangingPunct="0"/>
            <a:r>
              <a:rPr lang="en-GB" altLang="en-US" sz="2000" b="1">
                <a:solidFill>
                  <a:srgbClr val="CC0099"/>
                </a:solidFill>
              </a:rPr>
              <a:t>Retraction reaction whenever </a:t>
            </a:r>
          </a:p>
          <a:p>
            <a:pPr eaLnBrk="0" hangingPunct="0"/>
            <a:r>
              <a:rPr lang="en-GB" altLang="en-US" sz="2000" b="1">
                <a:solidFill>
                  <a:srgbClr val="CC0099"/>
                </a:solidFill>
              </a:rPr>
              <a:t>an obstacle is touched.</a:t>
            </a: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838200" y="268288"/>
            <a:ext cx="7378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altLang="en-US" sz="3600"/>
              <a:t>Robot 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5" grpId="0" autoUpdateAnimBg="0"/>
      <p:bldP spid="399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2312988" y="354013"/>
            <a:ext cx="4737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800" b="1">
                <a:solidFill>
                  <a:schemeClr val="bg1"/>
                </a:solidFill>
              </a:rPr>
              <a:t>Lets look at the Reflex first</a:t>
            </a:r>
          </a:p>
        </p:txBody>
      </p:sp>
      <p:pic>
        <p:nvPicPr>
          <p:cNvPr id="2" name="robot_mp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1001" y="1371600"/>
            <a:ext cx="4924926" cy="389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 rot="1236631">
            <a:off x="6324600" y="533400"/>
            <a:ext cx="2801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de-DE" altLang="en-US" sz="2400" b="1">
                <a:solidFill>
                  <a:srgbClr val="CC0099"/>
                </a:solidFill>
                <a:latin typeface="Times New Roman" pitchFamily="18" charset="0"/>
              </a:rPr>
              <a:t>This is an open-loop</a:t>
            </a:r>
          </a:p>
          <a:p>
            <a:pPr algn="ctr" eaLnBrk="0" hangingPunct="0"/>
            <a:r>
              <a:rPr lang="de-DE" altLang="en-US" sz="2400" b="1">
                <a:solidFill>
                  <a:srgbClr val="CC0099"/>
                </a:solidFill>
                <a:latin typeface="Times New Roman" pitchFamily="18" charset="0"/>
              </a:rPr>
              <a:t>system</a:t>
            </a:r>
          </a:p>
        </p:txBody>
      </p:sp>
      <p:pic>
        <p:nvPicPr>
          <p:cNvPr id="44035" name="Picture 3" descr="01_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62000"/>
            <a:ext cx="4929188" cy="15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122238" y="1155700"/>
            <a:ext cx="8793162" cy="5321300"/>
            <a:chOff x="77" y="728"/>
            <a:chExt cx="5539" cy="3352"/>
          </a:xfrm>
        </p:grpSpPr>
        <p:sp>
          <p:nvSpPr>
            <p:cNvPr id="44037" name="Text Box 5"/>
            <p:cNvSpPr txBox="1">
              <a:spLocks noChangeArrowheads="1"/>
            </p:cNvSpPr>
            <p:nvPr/>
          </p:nvSpPr>
          <p:spPr bwMode="auto">
            <a:xfrm rot="20504454">
              <a:off x="912" y="2544"/>
              <a:ext cx="1971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de-DE" altLang="en-US" sz="2400" b="1">
                  <a:solidFill>
                    <a:srgbClr val="CC0099"/>
                  </a:solidFill>
                  <a:latin typeface="Times New Roman" pitchFamily="18" charset="0"/>
                </a:rPr>
                <a:t>This is a closed-loop</a:t>
              </a:r>
            </a:p>
            <a:p>
              <a:pPr algn="ctr" eaLnBrk="0" hangingPunct="0"/>
              <a:r>
                <a:rPr lang="de-DE" altLang="en-US" sz="2400" b="1">
                  <a:solidFill>
                    <a:srgbClr val="CC0099"/>
                  </a:solidFill>
                  <a:latin typeface="Times New Roman" pitchFamily="18" charset="0"/>
                </a:rPr>
                <a:t>system before learning</a:t>
              </a:r>
            </a:p>
          </p:txBody>
        </p:sp>
        <p:pic>
          <p:nvPicPr>
            <p:cNvPr id="44038" name="Picture 6" descr="01_0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" y="728"/>
              <a:ext cx="5539" cy="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039" name="Group 7"/>
          <p:cNvGrpSpPr>
            <a:grpSpLocks/>
          </p:cNvGrpSpPr>
          <p:nvPr/>
        </p:nvGrpSpPr>
        <p:grpSpPr bwMode="auto">
          <a:xfrm>
            <a:off x="122238" y="103188"/>
            <a:ext cx="8926512" cy="6373812"/>
            <a:chOff x="77" y="65"/>
            <a:chExt cx="5623" cy="4015"/>
          </a:xfrm>
        </p:grpSpPr>
        <p:sp>
          <p:nvSpPr>
            <p:cNvPr id="44040" name="Text Box 8"/>
            <p:cNvSpPr txBox="1">
              <a:spLocks noChangeArrowheads="1"/>
            </p:cNvSpPr>
            <p:nvPr/>
          </p:nvSpPr>
          <p:spPr bwMode="auto">
            <a:xfrm rot="19905970">
              <a:off x="3696" y="3226"/>
              <a:ext cx="2004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altLang="en-US" sz="2400" b="1">
                  <a:solidFill>
                    <a:srgbClr val="CC0099"/>
                  </a:solidFill>
                  <a:latin typeface="Times New Roman" pitchFamily="18" charset="0"/>
                </a:rPr>
                <a:t>This is a closed-loop</a:t>
              </a:r>
            </a:p>
            <a:p>
              <a:pPr eaLnBrk="0" hangingPunct="0"/>
              <a:r>
                <a:rPr lang="de-DE" altLang="en-US" sz="2400" b="1">
                  <a:solidFill>
                    <a:srgbClr val="CC0099"/>
                  </a:solidFill>
                  <a:latin typeface="Times New Roman" pitchFamily="18" charset="0"/>
                </a:rPr>
                <a:t>system </a:t>
              </a:r>
              <a:r>
                <a:rPr lang="de-DE" altLang="en-US" sz="2400" b="1" u="sng">
                  <a:solidFill>
                    <a:srgbClr val="CC0099"/>
                  </a:solidFill>
                  <a:latin typeface="Times New Roman" pitchFamily="18" charset="0"/>
                </a:rPr>
                <a:t>during</a:t>
              </a:r>
              <a:r>
                <a:rPr lang="de-DE" altLang="en-US" sz="2400" b="1">
                  <a:solidFill>
                    <a:srgbClr val="CC0099"/>
                  </a:solidFill>
                  <a:latin typeface="Times New Roman" pitchFamily="18" charset="0"/>
                </a:rPr>
                <a:t> learning</a:t>
              </a:r>
              <a:endParaRPr lang="de-DE" altLang="en-US" sz="2400">
                <a:solidFill>
                  <a:srgbClr val="CC0099"/>
                </a:solidFill>
                <a:latin typeface="Times New Roman" pitchFamily="18" charset="0"/>
              </a:endParaRPr>
            </a:p>
          </p:txBody>
        </p:sp>
        <p:pic>
          <p:nvPicPr>
            <p:cNvPr id="44041" name="Picture 9" descr="01_0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" y="65"/>
              <a:ext cx="5539" cy="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228600" y="5657850"/>
            <a:ext cx="23860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de-DE" altLang="en-US" sz="3200" b="1">
                <a:solidFill>
                  <a:srgbClr val="FF0000"/>
                </a:solidFill>
                <a:latin typeface="Times New Roman" pitchFamily="18" charset="0"/>
              </a:rPr>
              <a:t>Closed Loop</a:t>
            </a:r>
          </a:p>
          <a:p>
            <a:pPr eaLnBrk="0" hangingPunct="0"/>
            <a:r>
              <a:rPr lang="de-DE" altLang="en-US" sz="3200" b="1">
                <a:solidFill>
                  <a:srgbClr val="FF0000"/>
                </a:solidFill>
                <a:latin typeface="Times New Roman" pitchFamily="18" charset="0"/>
              </a:rPr>
              <a:t>TS Learning</a:t>
            </a:r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6019800" y="3581400"/>
            <a:ext cx="3124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000"/>
              <a:t>The T represents the temporal delay between vision and bump.</a:t>
            </a: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autoUpdateAnimBg="0"/>
      <p:bldP spid="440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/>
          <p:cNvSpPr>
            <a:spLocks noChangeArrowheads="1"/>
          </p:cNvSpPr>
          <p:nvPr/>
        </p:nvSpPr>
        <p:spPr bwMode="auto">
          <a:xfrm>
            <a:off x="1841500" y="354013"/>
            <a:ext cx="56848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800" b="1">
                <a:solidFill>
                  <a:schemeClr val="bg1"/>
                </a:solidFill>
              </a:rPr>
              <a:t>Lets see how learning continues</a:t>
            </a:r>
          </a:p>
        </p:txBody>
      </p:sp>
      <p:pic>
        <p:nvPicPr>
          <p:cNvPr id="2" name="robot_mp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4586" y="1447800"/>
            <a:ext cx="4884820" cy="3867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228600" y="5657850"/>
            <a:ext cx="23860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de-DE" altLang="en-US" sz="3200" b="1">
                <a:solidFill>
                  <a:srgbClr val="FF0000"/>
                </a:solidFill>
                <a:latin typeface="Times New Roman" pitchFamily="18" charset="0"/>
              </a:rPr>
              <a:t>Closed Loop</a:t>
            </a:r>
          </a:p>
          <a:p>
            <a:pPr eaLnBrk="0" hangingPunct="0"/>
            <a:r>
              <a:rPr lang="de-DE" altLang="en-US" sz="3200" b="1">
                <a:solidFill>
                  <a:srgbClr val="FF0000"/>
                </a:solidFill>
                <a:latin typeface="Times New Roman" pitchFamily="18" charset="0"/>
              </a:rPr>
              <a:t>TS Learning</a:t>
            </a:r>
          </a:p>
        </p:txBody>
      </p:sp>
      <p:pic>
        <p:nvPicPr>
          <p:cNvPr id="46083" name="Picture 3" descr="03_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241300"/>
            <a:ext cx="8793162" cy="63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4" name="Text Box 4"/>
          <p:cNvSpPr txBox="1">
            <a:spLocks noChangeArrowheads="1"/>
          </p:cNvSpPr>
          <p:nvPr/>
        </p:nvSpPr>
        <p:spPr bwMode="auto">
          <a:xfrm rot="20338566">
            <a:off x="1246188" y="2851150"/>
            <a:ext cx="35544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de-DE" altLang="en-US" sz="2400" b="1">
                <a:solidFill>
                  <a:srgbClr val="CC0099"/>
                </a:solidFill>
                <a:latin typeface="Times New Roman" pitchFamily="18" charset="0"/>
              </a:rPr>
              <a:t>Antomically this loop still</a:t>
            </a:r>
          </a:p>
          <a:p>
            <a:pPr eaLnBrk="0" hangingPunct="0"/>
            <a:r>
              <a:rPr lang="de-DE" altLang="en-US" sz="2400" b="1">
                <a:solidFill>
                  <a:srgbClr val="CC0099"/>
                </a:solidFill>
                <a:latin typeface="Times New Roman" pitchFamily="18" charset="0"/>
              </a:rPr>
              <a:t>exists but ideally it should</a:t>
            </a:r>
          </a:p>
          <a:p>
            <a:pPr eaLnBrk="0" hangingPunct="0"/>
            <a:r>
              <a:rPr lang="de-DE" altLang="en-US" sz="2400" b="1">
                <a:solidFill>
                  <a:srgbClr val="CC0099"/>
                </a:solidFill>
                <a:latin typeface="Times New Roman" pitchFamily="18" charset="0"/>
              </a:rPr>
              <a:t>never be active again !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 rot="-2183061">
            <a:off x="6210300" y="5014913"/>
            <a:ext cx="2933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GB" altLang="en-US" sz="2400" b="1">
                <a:solidFill>
                  <a:schemeClr val="accent2"/>
                </a:solidFill>
              </a:rPr>
              <a:t>This is the system</a:t>
            </a:r>
          </a:p>
          <a:p>
            <a:pPr eaLnBrk="0" hangingPunct="0"/>
            <a:r>
              <a:rPr lang="en-GB" altLang="en-US" sz="2400" b="1">
                <a:solidFill>
                  <a:schemeClr val="accent2"/>
                </a:solidFill>
              </a:rPr>
              <a:t>after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1938338" y="331788"/>
            <a:ext cx="58404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de-DE" altLang="en-US" sz="3200" b="1">
                <a:solidFill>
                  <a:schemeClr val="accent2"/>
                </a:solidFill>
              </a:rPr>
              <a:t>What has the learning done ?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685800" y="1524000"/>
            <a:ext cx="8001000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altLang="en-US" sz="2400"/>
              <a:t>Elimination of the late reflex input corresponds mathematically to the condition:</a:t>
            </a:r>
          </a:p>
          <a:p>
            <a:endParaRPr lang="de-DE" altLang="en-US" sz="2400"/>
          </a:p>
          <a:p>
            <a:r>
              <a:rPr lang="de-DE" altLang="en-US" sz="2400"/>
              <a:t>				</a:t>
            </a:r>
            <a:r>
              <a:rPr lang="de-DE" altLang="en-US" sz="3600" b="1"/>
              <a:t>X</a:t>
            </a:r>
            <a:r>
              <a:rPr lang="de-DE" altLang="en-US" sz="3600" b="1" baseline="-25000"/>
              <a:t>0</a:t>
            </a:r>
            <a:r>
              <a:rPr lang="de-DE" altLang="en-US" sz="3600" b="1"/>
              <a:t>=0</a:t>
            </a:r>
            <a:endParaRPr lang="en-US" altLang="en-US" sz="2400"/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228600" y="3581400"/>
            <a:ext cx="85296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 sz="2400"/>
              <a:t>This was the major condition of convergence for the ISO/ICO rules. (</a:t>
            </a:r>
            <a:r>
              <a:rPr lang="en-GB" altLang="en-US" sz="1600"/>
              <a:t>The other one was T=0).</a:t>
            </a:r>
            <a:endParaRPr lang="en-US" altLang="en-US" sz="1600"/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228600" y="4648200"/>
            <a:ext cx="8686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400"/>
              <a:t>What’s interesting about this is that the learning-induced behavior self-generates this condition. </a:t>
            </a:r>
            <a:r>
              <a:rPr lang="en-GB" altLang="en-US" sz="2400">
                <a:solidFill>
                  <a:srgbClr val="FF0000"/>
                </a:solidFill>
              </a:rPr>
              <a:t>This is non-trivial as it assures the synaptic weight AND behavior stabilize at exactly the same moment in time.</a:t>
            </a:r>
            <a:endParaRPr lang="en-US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/>
      <p:bldP spid="501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2"/>
          <p:cNvGrpSpPr>
            <a:grpSpLocks/>
          </p:cNvGrpSpPr>
          <p:nvPr/>
        </p:nvGrpSpPr>
        <p:grpSpPr bwMode="auto">
          <a:xfrm>
            <a:off x="152400" y="188913"/>
            <a:ext cx="8793163" cy="6373812"/>
            <a:chOff x="96" y="119"/>
            <a:chExt cx="5539" cy="4015"/>
          </a:xfrm>
        </p:grpSpPr>
        <p:grpSp>
          <p:nvGrpSpPr>
            <p:cNvPr id="48131" name="Group 3"/>
            <p:cNvGrpSpPr>
              <a:grpSpLocks/>
            </p:cNvGrpSpPr>
            <p:nvPr/>
          </p:nvGrpSpPr>
          <p:grpSpPr bwMode="auto">
            <a:xfrm>
              <a:off x="96" y="119"/>
              <a:ext cx="5539" cy="4015"/>
              <a:chOff x="96" y="119"/>
              <a:chExt cx="5539" cy="4015"/>
            </a:xfrm>
          </p:grpSpPr>
          <p:grpSp>
            <p:nvGrpSpPr>
              <p:cNvPr id="48132" name="Group 4"/>
              <p:cNvGrpSpPr>
                <a:grpSpLocks/>
              </p:cNvGrpSpPr>
              <p:nvPr/>
            </p:nvGrpSpPr>
            <p:grpSpPr bwMode="auto">
              <a:xfrm>
                <a:off x="96" y="119"/>
                <a:ext cx="5539" cy="4015"/>
                <a:chOff x="96" y="161"/>
                <a:chExt cx="5539" cy="4015"/>
              </a:xfrm>
            </p:grpSpPr>
            <p:sp>
              <p:nvSpPr>
                <p:cNvPr id="48133" name="Text Box 5"/>
                <p:cNvSpPr txBox="1">
                  <a:spLocks noChangeArrowheads="1"/>
                </p:cNvSpPr>
                <p:nvPr/>
              </p:nvSpPr>
              <p:spPr bwMode="auto">
                <a:xfrm rot="-2174005">
                  <a:off x="876" y="2256"/>
                  <a:ext cx="2004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de-DE" altLang="en-US" sz="2400" b="1">
                      <a:solidFill>
                        <a:srgbClr val="CC0099"/>
                      </a:solidFill>
                      <a:latin typeface="Times New Roman" pitchFamily="18" charset="0"/>
                    </a:rPr>
                    <a:t>This is the system after</a:t>
                  </a:r>
                </a:p>
                <a:p>
                  <a:pPr algn="ctr" eaLnBrk="0" hangingPunct="0"/>
                  <a:r>
                    <a:rPr lang="de-DE" altLang="en-US" sz="2400" b="1">
                      <a:solidFill>
                        <a:srgbClr val="CC0099"/>
                      </a:solidFill>
                      <a:latin typeface="Times New Roman" pitchFamily="18" charset="0"/>
                    </a:rPr>
                    <a:t>learning.</a:t>
                  </a:r>
                </a:p>
              </p:txBody>
            </p:sp>
            <p:pic>
              <p:nvPicPr>
                <p:cNvPr id="48134" name="Picture 6" descr="02_0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" y="161"/>
                  <a:ext cx="5539" cy="40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8135" name="Rectangle 7"/>
              <p:cNvSpPr>
                <a:spLocks noChangeArrowheads="1"/>
              </p:cNvSpPr>
              <p:nvPr/>
            </p:nvSpPr>
            <p:spPr bwMode="auto">
              <a:xfrm>
                <a:off x="748" y="1706"/>
                <a:ext cx="2087" cy="136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GB" altLang="en-US" sz="20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48136" name="Text Box 8"/>
            <p:cNvSpPr txBox="1">
              <a:spLocks noChangeArrowheads="1"/>
            </p:cNvSpPr>
            <p:nvPr/>
          </p:nvSpPr>
          <p:spPr bwMode="auto">
            <a:xfrm>
              <a:off x="612" y="1026"/>
              <a:ext cx="156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altLang="en-US" sz="2400" b="1">
                  <a:solidFill>
                    <a:schemeClr val="accent2"/>
                  </a:solidFill>
                  <a:latin typeface="Times New Roman" pitchFamily="18" charset="0"/>
                </a:rPr>
                <a:t>This is the system</a:t>
              </a:r>
            </a:p>
            <a:p>
              <a:pPr eaLnBrk="0" hangingPunct="0"/>
              <a:r>
                <a:rPr lang="en-GB" altLang="en-US" sz="2400" b="1">
                  <a:solidFill>
                    <a:schemeClr val="accent2"/>
                  </a:solidFill>
                  <a:latin typeface="Times New Roman" pitchFamily="18" charset="0"/>
                </a:rPr>
                <a:t>after learning</a:t>
              </a:r>
            </a:p>
          </p:txBody>
        </p:sp>
      </p:grp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228600" y="5657850"/>
            <a:ext cx="40767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de-DE" altLang="en-US" sz="3200" b="1">
                <a:solidFill>
                  <a:srgbClr val="FF0000"/>
                </a:solidFill>
                <a:latin typeface="Times New Roman" pitchFamily="18" charset="0"/>
              </a:rPr>
              <a:t>What has happened in</a:t>
            </a:r>
          </a:p>
          <a:p>
            <a:pPr eaLnBrk="0" hangingPunct="0"/>
            <a:r>
              <a:rPr lang="de-DE" altLang="en-US" sz="3200" b="1">
                <a:solidFill>
                  <a:srgbClr val="FF0000"/>
                </a:solidFill>
                <a:latin typeface="Times New Roman" pitchFamily="18" charset="0"/>
              </a:rPr>
              <a:t>engineering terms?</a:t>
            </a:r>
          </a:p>
        </p:txBody>
      </p:sp>
      <p:sp>
        <p:nvSpPr>
          <p:cNvPr id="48138" name="Line 10"/>
          <p:cNvSpPr>
            <a:spLocks noChangeShapeType="1"/>
          </p:cNvSpPr>
          <p:nvPr/>
        </p:nvSpPr>
        <p:spPr bwMode="auto">
          <a:xfrm flipH="1">
            <a:off x="684213" y="5157788"/>
            <a:ext cx="4535487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 flipV="1">
            <a:off x="684213" y="692150"/>
            <a:ext cx="0" cy="44656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0" name="Line 12"/>
          <p:cNvSpPr>
            <a:spLocks noChangeShapeType="1"/>
          </p:cNvSpPr>
          <p:nvPr/>
        </p:nvSpPr>
        <p:spPr bwMode="auto">
          <a:xfrm>
            <a:off x="755650" y="765175"/>
            <a:ext cx="863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3851275" y="1268413"/>
            <a:ext cx="576263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2" name="Freeform 14"/>
          <p:cNvSpPr>
            <a:spLocks/>
          </p:cNvSpPr>
          <p:nvPr/>
        </p:nvSpPr>
        <p:spPr bwMode="auto">
          <a:xfrm>
            <a:off x="5940425" y="1268413"/>
            <a:ext cx="1295400" cy="2016125"/>
          </a:xfrm>
          <a:custGeom>
            <a:avLst/>
            <a:gdLst>
              <a:gd name="T0" fmla="*/ 363 w 816"/>
              <a:gd name="T1" fmla="*/ 0 h 1270"/>
              <a:gd name="T2" fmla="*/ 816 w 816"/>
              <a:gd name="T3" fmla="*/ 0 h 1270"/>
              <a:gd name="T4" fmla="*/ 816 w 816"/>
              <a:gd name="T5" fmla="*/ 1270 h 1270"/>
              <a:gd name="T6" fmla="*/ 0 w 816"/>
              <a:gd name="T7" fmla="*/ 1270 h 1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16" h="1270">
                <a:moveTo>
                  <a:pt x="363" y="0"/>
                </a:moveTo>
                <a:lnTo>
                  <a:pt x="816" y="0"/>
                </a:lnTo>
                <a:lnTo>
                  <a:pt x="816" y="1270"/>
                </a:lnTo>
                <a:lnTo>
                  <a:pt x="0" y="1270"/>
                </a:lnTo>
              </a:path>
            </a:pathLst>
          </a:custGeom>
          <a:noFill/>
          <a:ln w="762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3" name="Freeform 15"/>
          <p:cNvSpPr>
            <a:spLocks/>
          </p:cNvSpPr>
          <p:nvPr/>
        </p:nvSpPr>
        <p:spPr bwMode="auto">
          <a:xfrm>
            <a:off x="2771775" y="692150"/>
            <a:ext cx="792163" cy="288925"/>
          </a:xfrm>
          <a:custGeom>
            <a:avLst/>
            <a:gdLst>
              <a:gd name="T0" fmla="*/ 0 w 499"/>
              <a:gd name="T1" fmla="*/ 0 h 182"/>
              <a:gd name="T2" fmla="*/ 408 w 499"/>
              <a:gd name="T3" fmla="*/ 0 h 182"/>
              <a:gd name="T4" fmla="*/ 499 w 499"/>
              <a:gd name="T5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9" h="182">
                <a:moveTo>
                  <a:pt x="0" y="0"/>
                </a:moveTo>
                <a:lnTo>
                  <a:pt x="408" y="0"/>
                </a:lnTo>
                <a:lnTo>
                  <a:pt x="499" y="182"/>
                </a:lnTo>
              </a:path>
            </a:pathLst>
          </a:custGeom>
          <a:noFill/>
          <a:ln w="762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1239838" y="3305175"/>
            <a:ext cx="314801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2400" b="1" i="1">
                <a:solidFill>
                  <a:schemeClr val="accent2"/>
                </a:solidFill>
                <a:latin typeface="Times New Roman" pitchFamily="18" charset="0"/>
              </a:rPr>
              <a:t>The inner pathway has </a:t>
            </a:r>
          </a:p>
          <a:p>
            <a:pPr eaLnBrk="0" hangingPunct="0"/>
            <a:r>
              <a:rPr lang="en-GB" altLang="en-US" sz="2400" b="1" i="1">
                <a:solidFill>
                  <a:schemeClr val="accent2"/>
                </a:solidFill>
                <a:latin typeface="Times New Roman" pitchFamily="18" charset="0"/>
              </a:rPr>
              <a:t>now become a pure</a:t>
            </a:r>
          </a:p>
          <a:p>
            <a:pPr eaLnBrk="0" hangingPunct="0"/>
            <a:r>
              <a:rPr lang="en-GB" altLang="en-US" sz="2400" b="1" i="1">
                <a:solidFill>
                  <a:schemeClr val="accent2"/>
                </a:solidFill>
                <a:latin typeface="Times New Roman" pitchFamily="18" charset="0"/>
              </a:rPr>
              <a:t>feed-forward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8" grpId="0" animBg="1"/>
      <p:bldP spid="48139" grpId="0" animBg="1"/>
      <p:bldP spid="48140" grpId="0" animBg="1"/>
      <p:bldP spid="48141" grpId="0" animBg="1"/>
      <p:bldP spid="48142" grpId="0" animBg="1"/>
      <p:bldP spid="48143" grpId="0" animBg="1"/>
      <p:bldP spid="4814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60350"/>
            <a:ext cx="4044950" cy="410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8835" name="Text Box 3"/>
          <p:cNvSpPr txBox="1">
            <a:spLocks noChangeArrowheads="1"/>
          </p:cNvSpPr>
          <p:nvPr/>
        </p:nvSpPr>
        <p:spPr bwMode="auto">
          <a:xfrm>
            <a:off x="6011863" y="207963"/>
            <a:ext cx="143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/>
              <a:t>Formally:</a:t>
            </a:r>
          </a:p>
        </p:txBody>
      </p:sp>
      <p:grpSp>
        <p:nvGrpSpPr>
          <p:cNvPr id="248836" name="Group 4"/>
          <p:cNvGrpSpPr>
            <a:grpSpLocks/>
          </p:cNvGrpSpPr>
          <p:nvPr/>
        </p:nvGrpSpPr>
        <p:grpSpPr bwMode="auto">
          <a:xfrm>
            <a:off x="5003800" y="836613"/>
            <a:ext cx="3935413" cy="4032250"/>
            <a:chOff x="3152" y="527"/>
            <a:chExt cx="2479" cy="2540"/>
          </a:xfrm>
        </p:grpSpPr>
        <p:pic>
          <p:nvPicPr>
            <p:cNvPr id="24883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9" y="1116"/>
              <a:ext cx="2076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883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" y="1706"/>
              <a:ext cx="1860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8839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2659"/>
              <a:ext cx="1254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8840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2749"/>
              <a:ext cx="576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8841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" y="2341"/>
              <a:ext cx="1266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8842" name="Text Box 10"/>
            <p:cNvSpPr txBox="1">
              <a:spLocks noChangeArrowheads="1"/>
            </p:cNvSpPr>
            <p:nvPr/>
          </p:nvSpPr>
          <p:spPr bwMode="auto">
            <a:xfrm>
              <a:off x="3152" y="527"/>
              <a:ext cx="241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/>
                <a:t>Delta pulse Disturbance D</a:t>
              </a:r>
            </a:p>
            <a:p>
              <a:r>
                <a:rPr lang="en-GB" altLang="en-US"/>
                <a:t>Calculations in the Laplace Domain!</a:t>
              </a:r>
            </a:p>
          </p:txBody>
        </p:sp>
      </p:grpSp>
      <p:grpSp>
        <p:nvGrpSpPr>
          <p:cNvPr id="248843" name="Group 11"/>
          <p:cNvGrpSpPr>
            <a:grpSpLocks/>
          </p:cNvGrpSpPr>
          <p:nvPr/>
        </p:nvGrpSpPr>
        <p:grpSpPr bwMode="auto">
          <a:xfrm>
            <a:off x="395288" y="5341937"/>
            <a:ext cx="8569325" cy="1439863"/>
            <a:chOff x="249" y="3294"/>
            <a:chExt cx="5398" cy="907"/>
          </a:xfrm>
        </p:grpSpPr>
        <p:sp>
          <p:nvSpPr>
            <p:cNvPr id="248844" name="Rectangle 12"/>
            <p:cNvSpPr>
              <a:spLocks noChangeArrowheads="1"/>
            </p:cNvSpPr>
            <p:nvPr/>
          </p:nvSpPr>
          <p:spPr bwMode="auto">
            <a:xfrm>
              <a:off x="249" y="3294"/>
              <a:ext cx="5398" cy="9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8845" name="Group 13"/>
            <p:cNvGrpSpPr>
              <a:grpSpLocks/>
            </p:cNvGrpSpPr>
            <p:nvPr/>
          </p:nvGrpSpPr>
          <p:grpSpPr bwMode="auto">
            <a:xfrm>
              <a:off x="431" y="3510"/>
              <a:ext cx="5035" cy="600"/>
              <a:chOff x="431" y="3510"/>
              <a:chExt cx="5035" cy="600"/>
            </a:xfrm>
          </p:grpSpPr>
          <p:sp>
            <p:nvSpPr>
              <p:cNvPr id="248846" name="Line 14"/>
              <p:cNvSpPr>
                <a:spLocks noChangeShapeType="1"/>
              </p:cNvSpPr>
              <p:nvPr/>
            </p:nvSpPr>
            <p:spPr bwMode="auto">
              <a:xfrm>
                <a:off x="431" y="3793"/>
                <a:ext cx="861" cy="0"/>
              </a:xfrm>
              <a:prstGeom prst="line">
                <a:avLst/>
              </a:prstGeom>
              <a:noFill/>
              <a:ln w="101600" cmpd="dbl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8847" name="Picture 1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3" y="3510"/>
                <a:ext cx="4083" cy="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445125"/>
            <a:ext cx="6481762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08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88913"/>
            <a:ext cx="4044950" cy="410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0884" name="Oval 4"/>
          <p:cNvSpPr>
            <a:spLocks noChangeArrowheads="1"/>
          </p:cNvSpPr>
          <p:nvPr/>
        </p:nvSpPr>
        <p:spPr bwMode="auto">
          <a:xfrm>
            <a:off x="4716463" y="5373688"/>
            <a:ext cx="2303462" cy="1150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Phase Shift</a:t>
            </a:r>
          </a:p>
        </p:txBody>
      </p:sp>
      <p:sp>
        <p:nvSpPr>
          <p:cNvPr id="250885" name="Text Box 5"/>
          <p:cNvSpPr txBox="1">
            <a:spLocks noChangeArrowheads="1"/>
          </p:cNvSpPr>
          <p:nvPr/>
        </p:nvSpPr>
        <p:spPr bwMode="auto">
          <a:xfrm>
            <a:off x="323850" y="476250"/>
            <a:ext cx="2611438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 sz="2000">
                <a:solidFill>
                  <a:srgbClr val="FF0000"/>
                </a:solidFill>
              </a:rPr>
              <a:t>The Learner has learned the inverse transfer function of the world and can compensate the disturbance therefore at the summation node!</a:t>
            </a:r>
          </a:p>
        </p:txBody>
      </p:sp>
      <p:sp>
        <p:nvSpPr>
          <p:cNvPr id="250886" name="Text Box 6"/>
          <p:cNvSpPr txBox="1">
            <a:spLocks noChangeArrowheads="1"/>
          </p:cNvSpPr>
          <p:nvPr/>
        </p:nvSpPr>
        <p:spPr bwMode="auto">
          <a:xfrm>
            <a:off x="6300788" y="3789363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250887" name="Text Box 7"/>
          <p:cNvSpPr txBox="1">
            <a:spLocks noChangeArrowheads="1"/>
          </p:cNvSpPr>
          <p:nvPr/>
        </p:nvSpPr>
        <p:spPr bwMode="auto">
          <a:xfrm>
            <a:off x="5292725" y="3141663"/>
            <a:ext cx="4206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rgbClr val="FF0000"/>
                </a:solidFill>
              </a:rPr>
              <a:t>P</a:t>
            </a:r>
            <a:r>
              <a:rPr lang="en-GB" altLang="en-US" baseline="-180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0888" name="Text Box 8"/>
          <p:cNvSpPr txBox="1">
            <a:spLocks noChangeArrowheads="1"/>
          </p:cNvSpPr>
          <p:nvPr/>
        </p:nvSpPr>
        <p:spPr bwMode="auto">
          <a:xfrm>
            <a:off x="5364163" y="549275"/>
            <a:ext cx="749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>
                <a:solidFill>
                  <a:srgbClr val="FF0000"/>
                </a:solidFill>
              </a:rPr>
              <a:t>-e</a:t>
            </a:r>
            <a:r>
              <a:rPr lang="en-GB" altLang="en-US" sz="2400" baseline="30000">
                <a:solidFill>
                  <a:srgbClr val="FF0000"/>
                </a:solidFill>
              </a:rPr>
              <a:t>-sT</a:t>
            </a:r>
          </a:p>
        </p:txBody>
      </p:sp>
      <p:sp>
        <p:nvSpPr>
          <p:cNvPr id="250889" name="Text Box 9"/>
          <p:cNvSpPr txBox="1">
            <a:spLocks noChangeArrowheads="1"/>
          </p:cNvSpPr>
          <p:nvPr/>
        </p:nvSpPr>
        <p:spPr bwMode="auto">
          <a:xfrm>
            <a:off x="6156325" y="2852738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>
                <a:solidFill>
                  <a:srgbClr val="FF0000"/>
                </a:solidFill>
              </a:rPr>
              <a:t>e</a:t>
            </a:r>
            <a:r>
              <a:rPr lang="en-GB" altLang="en-US" sz="2400" baseline="30000">
                <a:solidFill>
                  <a:srgbClr val="FF0000"/>
                </a:solidFill>
              </a:rPr>
              <a:t>-sT</a:t>
            </a:r>
          </a:p>
        </p:txBody>
      </p:sp>
      <p:sp>
        <p:nvSpPr>
          <p:cNvPr id="250890" name="Text Box 10"/>
          <p:cNvSpPr txBox="1">
            <a:spLocks noChangeArrowheads="1"/>
          </p:cNvSpPr>
          <p:nvPr/>
        </p:nvSpPr>
        <p:spPr bwMode="auto">
          <a:xfrm>
            <a:off x="5724525" y="2276475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3600" b="1">
                <a:solidFill>
                  <a:srgbClr val="FF0000"/>
                </a:solidFill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C 0.0033 -0.01597 0.00678 -0.03171 -0.00277 -0.03704 C -0.01232 -0.04236 -0.04791 -0.025 -0.05694 -0.03148 C -0.06597 -0.03796 -0.04982 -0.06829 -0.05694 -0.07593 C -0.06406 -0.08357 -0.09288 -0.07755 -0.1 -0.07778 " pathEditMode="relative" ptsTypes="aaaaA">
                                      <p:cBhvr>
                                        <p:cTn id="13" dur="2000" fill="hold"/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-0.0698 0.0294 -0.13959 0.05902 -0.16945 -0.00185 C -0.19931 -0.06273 -0.2099 -0.30209 -0.17917 -0.36482 C -0.14844 -0.42755 -0.06667 -0.40278 0.01527 -0.37778 " pathEditMode="relative" ptsTypes="aaaA">
                                      <p:cBhvr>
                                        <p:cTn id="23" dur="2000" fill="hold"/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2674 0.02708 0.05365 0.0544 0.07361 0.06666 C 0.09358 0.07893 0.11198 0.03889 0.11944 0.07407 C 0.12691 0.10926 0.12569 0.24375 0.11806 0.27778 C 0.11042 0.3118 0.09201 0.29467 0.07361 0.27778 " pathEditMode="relative" ptsTypes="aaaaA">
                                      <p:cBhvr>
                                        <p:cTn id="33" dur="2000" fill="hold"/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 -0.10486 " pathEditMode="relative" ptsTypes="AA">
                                      <p:cBhvr>
                                        <p:cTn id="41" dur="2000" fill="hold"/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00798 -0.05254 " pathEditMode="relative" ptsTypes="AA">
                                      <p:cBhvr>
                                        <p:cTn id="51" dur="2000" fill="hold"/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0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4" grpId="0" animBg="1"/>
      <p:bldP spid="250886" grpId="0"/>
      <p:bldP spid="250886" grpId="1"/>
      <p:bldP spid="250886" grpId="2"/>
      <p:bldP spid="250886" grpId="3"/>
      <p:bldP spid="250886" grpId="4"/>
      <p:bldP spid="250886" grpId="5"/>
      <p:bldP spid="250887" grpId="0"/>
      <p:bldP spid="250887" grpId="1"/>
      <p:bldP spid="250887" grpId="2"/>
      <p:bldP spid="250888" grpId="0"/>
      <p:bldP spid="250888" grpId="1"/>
      <p:bldP spid="250888" grpId="2"/>
      <p:bldP spid="250889" grpId="0"/>
      <p:bldP spid="250889" grpId="1"/>
      <p:bldP spid="250889" grpId="2"/>
      <p:bldP spid="2508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346" name="Object 2"/>
          <p:cNvGraphicFramePr>
            <a:graphicFrameLocks noChangeAspect="1"/>
          </p:cNvGraphicFramePr>
          <p:nvPr/>
        </p:nvGraphicFramePr>
        <p:xfrm>
          <a:off x="0" y="625475"/>
          <a:ext cx="9144000" cy="625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9" name="CorelDRAW" r:id="rId4" imgW="9752760" imgH="7187760" progId="CorelDRAW.Graphic.12">
                  <p:embed/>
                </p:oleObj>
              </mc:Choice>
              <mc:Fallback>
                <p:oleObj name="CorelDRAW" r:id="rId4" imgW="9752760" imgH="7187760" progId="CorelDRAW.Graphic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25475"/>
                        <a:ext cx="9144000" cy="625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2124075" y="92075"/>
            <a:ext cx="5472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400" b="1">
                <a:solidFill>
                  <a:schemeClr val="accent2"/>
                </a:solidFill>
              </a:rPr>
              <a:t>Overview over different methods</a:t>
            </a:r>
          </a:p>
        </p:txBody>
      </p:sp>
      <p:sp>
        <p:nvSpPr>
          <p:cNvPr id="185348" name="Rectangle 4"/>
          <p:cNvSpPr>
            <a:spLocks noChangeArrowheads="1"/>
          </p:cNvSpPr>
          <p:nvPr/>
        </p:nvSpPr>
        <p:spPr bwMode="auto">
          <a:xfrm>
            <a:off x="3124200" y="2743200"/>
            <a:ext cx="2057400" cy="8382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 sz="2000" b="1"/>
              <a:t>You are here !</a:t>
            </a:r>
            <a:endParaRPr lang="en-US" altLang="en-US" sz="2000" b="1"/>
          </a:p>
        </p:txBody>
      </p:sp>
      <p:sp>
        <p:nvSpPr>
          <p:cNvPr id="185351" name="Line 7"/>
          <p:cNvSpPr>
            <a:spLocks noChangeShapeType="1"/>
          </p:cNvSpPr>
          <p:nvPr/>
        </p:nvSpPr>
        <p:spPr bwMode="auto">
          <a:xfrm flipH="1">
            <a:off x="2362200" y="3581400"/>
            <a:ext cx="990600" cy="1524000"/>
          </a:xfrm>
          <a:prstGeom prst="line">
            <a:avLst/>
          </a:prstGeom>
          <a:noFill/>
          <a:ln w="76200">
            <a:solidFill>
              <a:srgbClr val="33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457200" y="152400"/>
            <a:ext cx="8229600" cy="240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 sz="2400"/>
              <a:t>The out path has, through learning, built a Forward Model of the inner path. </a:t>
            </a:r>
          </a:p>
          <a:p>
            <a:endParaRPr lang="en-GB" altLang="en-US" sz="2400"/>
          </a:p>
          <a:p>
            <a:r>
              <a:rPr lang="en-GB" altLang="en-US" sz="2400"/>
              <a:t>This is some kind of a “holy grail” for an engineer called:</a:t>
            </a:r>
          </a:p>
          <a:p>
            <a:endParaRPr lang="en-GB" altLang="en-US" sz="2400"/>
          </a:p>
          <a:p>
            <a:r>
              <a:rPr lang="en-GB" altLang="en-US" sz="3200">
                <a:solidFill>
                  <a:srgbClr val="FF0000"/>
                </a:solidFill>
              </a:rPr>
              <a:t>“Model Free Feed-Forward Compensation”</a:t>
            </a:r>
            <a:endParaRPr lang="en-US" altLang="en-US" sz="3200">
              <a:solidFill>
                <a:srgbClr val="FF0000"/>
              </a:solidFill>
            </a:endParaRPr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304800" y="2743200"/>
            <a:ext cx="8016875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/>
              <a:t>For example: If you want to keep the temperature in an outdoors container constant, you can employ a thermostat.</a:t>
            </a:r>
          </a:p>
          <a:p>
            <a:endParaRPr lang="en-GB" altLang="en-US"/>
          </a:p>
          <a:p>
            <a:r>
              <a:rPr lang="en-GB" altLang="en-US"/>
              <a:t>You may however also first measure how the sun warms the liquid in the container, relating outside temperature to inside temperature (“Eichkurve”).</a:t>
            </a:r>
          </a:p>
          <a:p>
            <a:endParaRPr lang="en-GB" altLang="en-US"/>
          </a:p>
          <a:p>
            <a:r>
              <a:rPr lang="en-GB" altLang="en-US"/>
              <a:t>From this curve you can extract a control signal for the cooling of the liquid and react BEFORE the liquid inside starts warming up.</a:t>
            </a:r>
          </a:p>
          <a:p>
            <a:endParaRPr lang="en-GB" altLang="en-US"/>
          </a:p>
          <a:p>
            <a:r>
              <a:rPr lang="en-GB" altLang="en-US"/>
              <a:t>As you react BEFORE, this is called Feed-</a:t>
            </a:r>
            <a:r>
              <a:rPr lang="en-GB" altLang="en-US" u="sng"/>
              <a:t>Forward</a:t>
            </a:r>
            <a:r>
              <a:rPr lang="en-GB" altLang="en-US"/>
              <a:t>-Compensation (FFC).</a:t>
            </a:r>
          </a:p>
          <a:p>
            <a:endParaRPr lang="en-GB" altLang="en-US"/>
          </a:p>
          <a:p>
            <a:r>
              <a:rPr lang="en-GB" altLang="en-US"/>
              <a:t>As you have used a curve, have performed </a:t>
            </a:r>
            <a:r>
              <a:rPr lang="en-GB" altLang="en-US" u="sng"/>
              <a:t>Model-Based</a:t>
            </a:r>
            <a:r>
              <a:rPr lang="en-GB" altLang="en-US"/>
              <a:t> FFC.</a:t>
            </a:r>
          </a:p>
          <a:p>
            <a:endParaRPr lang="en-GB" altLang="en-US"/>
          </a:p>
          <a:p>
            <a:r>
              <a:rPr lang="en-GB" altLang="en-US"/>
              <a:t>Our robot learns the model, hence we do Model Free FFC.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2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485900"/>
            <a:ext cx="8229600" cy="5183188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GB" altLang="en-US" sz="2400"/>
              <a:t>                                      </a:t>
            </a:r>
            <a:r>
              <a:rPr lang="en-GB" altLang="en-US" sz="2400">
                <a:solidFill>
                  <a:srgbClr val="FF0000"/>
                </a:solidFill>
              </a:rPr>
              <a:t>Real Life</a:t>
            </a:r>
          </a:p>
          <a:p>
            <a:r>
              <a:rPr lang="en-GB" altLang="en-US" sz="2400"/>
              <a:t>Heat radiation predicts pain when touching a hot surface.</a:t>
            </a:r>
          </a:p>
          <a:p>
            <a:r>
              <a:rPr lang="en-GB" altLang="en-US" sz="2400"/>
              <a:t>Sound of a prey may precede its smell will precede its taste.</a:t>
            </a:r>
          </a:p>
          <a:p>
            <a:pPr>
              <a:buFontTx/>
              <a:buNone/>
            </a:pPr>
            <a:r>
              <a:rPr lang="en-GB" altLang="en-US" sz="2400"/>
              <a:t>				     </a:t>
            </a:r>
            <a:r>
              <a:rPr lang="en-GB" altLang="en-US" sz="2400">
                <a:solidFill>
                  <a:srgbClr val="FF0000"/>
                </a:solidFill>
              </a:rPr>
              <a:t>Control</a:t>
            </a:r>
          </a:p>
          <a:p>
            <a:r>
              <a:rPr lang="en-GB" altLang="en-US" sz="2400"/>
              <a:t>Force precedes position change.</a:t>
            </a:r>
          </a:p>
          <a:p>
            <a:r>
              <a:rPr lang="en-GB" altLang="en-US" sz="2400"/>
              <a:t>Electrical (disturbance) pulse may precede change in a controlled plant.</a:t>
            </a:r>
          </a:p>
          <a:p>
            <a:pPr>
              <a:buFontTx/>
              <a:buNone/>
            </a:pPr>
            <a:endParaRPr lang="en-GB" altLang="en-US" sz="2400"/>
          </a:p>
          <a:p>
            <a:pPr>
              <a:buFontTx/>
              <a:buNone/>
            </a:pPr>
            <a:r>
              <a:rPr lang="en-GB" altLang="en-US" sz="2400"/>
              <a:t>                          </a:t>
            </a:r>
            <a:r>
              <a:rPr lang="en-GB" altLang="en-US" sz="2400">
                <a:solidFill>
                  <a:srgbClr val="FF0000"/>
                </a:solidFill>
              </a:rPr>
              <a:t>Psychological Experiment</a:t>
            </a:r>
          </a:p>
          <a:p>
            <a:r>
              <a:rPr lang="en-GB" altLang="en-US" sz="2400"/>
              <a:t>Pavlovian and/or Operant Conditioning: Bell precedes Food.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312863" y="254000"/>
            <a:ext cx="6542087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GB" altLang="en-US" sz="2800">
                <a:solidFill>
                  <a:schemeClr val="tx2"/>
                </a:solidFill>
              </a:rPr>
              <a:t>Natural Temporal Sequences in life and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GB" altLang="en-US" sz="2800">
                <a:solidFill>
                  <a:schemeClr val="tx2"/>
                </a:solidFill>
              </a:rPr>
              <a:t>in “control” situations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music6.wav">
            <a:hlinkClick r:id="" action="ppaction://media"/>
          </p:cNvPr>
          <p:cNvPicPr>
            <a:picLocks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88" y="42910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4505325" y="3713163"/>
            <a:ext cx="358775" cy="36036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6305550" y="4146550"/>
            <a:ext cx="576263" cy="5762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Freeform 5"/>
          <p:cNvSpPr>
            <a:spLocks/>
          </p:cNvSpPr>
          <p:nvPr/>
        </p:nvSpPr>
        <p:spPr bwMode="auto">
          <a:xfrm>
            <a:off x="4865688" y="3857625"/>
            <a:ext cx="1512887" cy="360363"/>
          </a:xfrm>
          <a:custGeom>
            <a:avLst/>
            <a:gdLst>
              <a:gd name="T0" fmla="*/ 0 w 953"/>
              <a:gd name="T1" fmla="*/ 0 h 227"/>
              <a:gd name="T2" fmla="*/ 726 w 953"/>
              <a:gd name="T3" fmla="*/ 0 h 227"/>
              <a:gd name="T4" fmla="*/ 953 w 953"/>
              <a:gd name="T5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3" h="227">
                <a:moveTo>
                  <a:pt x="0" y="0"/>
                </a:moveTo>
                <a:lnTo>
                  <a:pt x="726" y="0"/>
                </a:lnTo>
                <a:lnTo>
                  <a:pt x="953" y="227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 flipV="1">
            <a:off x="4505325" y="4794250"/>
            <a:ext cx="358775" cy="3603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Freeform 7"/>
          <p:cNvSpPr>
            <a:spLocks/>
          </p:cNvSpPr>
          <p:nvPr/>
        </p:nvSpPr>
        <p:spPr bwMode="auto">
          <a:xfrm flipV="1">
            <a:off x="4865688" y="4649788"/>
            <a:ext cx="1512887" cy="360362"/>
          </a:xfrm>
          <a:custGeom>
            <a:avLst/>
            <a:gdLst>
              <a:gd name="T0" fmla="*/ 0 w 953"/>
              <a:gd name="T1" fmla="*/ 0 h 227"/>
              <a:gd name="T2" fmla="*/ 726 w 953"/>
              <a:gd name="T3" fmla="*/ 0 h 227"/>
              <a:gd name="T4" fmla="*/ 953 w 953"/>
              <a:gd name="T5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53" h="227">
                <a:moveTo>
                  <a:pt x="0" y="0"/>
                </a:moveTo>
                <a:lnTo>
                  <a:pt x="726" y="0"/>
                </a:lnTo>
                <a:lnTo>
                  <a:pt x="953" y="227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6378575" y="4192588"/>
            <a:ext cx="36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400">
                <a:latin typeface="Symbol" pitchFamily="18" charset="2"/>
              </a:rPr>
              <a:t>S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6335713" y="3714750"/>
            <a:ext cx="393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400">
                <a:latin typeface="Symbol" pitchFamily="18" charset="2"/>
              </a:rPr>
              <a:t>w</a:t>
            </a:r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>
            <a:off x="6881813" y="4433888"/>
            <a:ext cx="1008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3" name="Freeform 11"/>
          <p:cNvSpPr>
            <a:spLocks/>
          </p:cNvSpPr>
          <p:nvPr/>
        </p:nvSpPr>
        <p:spPr bwMode="auto">
          <a:xfrm>
            <a:off x="4391025" y="3138488"/>
            <a:ext cx="1697038" cy="358775"/>
          </a:xfrm>
          <a:custGeom>
            <a:avLst/>
            <a:gdLst>
              <a:gd name="T0" fmla="*/ 0 w 1069"/>
              <a:gd name="T1" fmla="*/ 220 h 226"/>
              <a:gd name="T2" fmla="*/ 253 w 1069"/>
              <a:gd name="T3" fmla="*/ 226 h 226"/>
              <a:gd name="T4" fmla="*/ 253 w 1069"/>
              <a:gd name="T5" fmla="*/ 0 h 226"/>
              <a:gd name="T6" fmla="*/ 344 w 1069"/>
              <a:gd name="T7" fmla="*/ 0 h 226"/>
              <a:gd name="T8" fmla="*/ 344 w 1069"/>
              <a:gd name="T9" fmla="*/ 226 h 226"/>
              <a:gd name="T10" fmla="*/ 1069 w 1069"/>
              <a:gd name="T11" fmla="*/ 22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9" h="226">
                <a:moveTo>
                  <a:pt x="0" y="220"/>
                </a:moveTo>
                <a:lnTo>
                  <a:pt x="253" y="226"/>
                </a:lnTo>
                <a:lnTo>
                  <a:pt x="253" y="0"/>
                </a:lnTo>
                <a:lnTo>
                  <a:pt x="344" y="0"/>
                </a:lnTo>
                <a:lnTo>
                  <a:pt x="344" y="226"/>
                </a:lnTo>
                <a:lnTo>
                  <a:pt x="1069" y="226"/>
                </a:lnTo>
              </a:path>
            </a:pathLst>
          </a:custGeom>
          <a:noFill/>
          <a:ln w="28575" cap="flat" cmpd="sng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4" name="Freeform 12"/>
          <p:cNvSpPr>
            <a:spLocks/>
          </p:cNvSpPr>
          <p:nvPr/>
        </p:nvSpPr>
        <p:spPr bwMode="auto">
          <a:xfrm>
            <a:off x="4427538" y="5299075"/>
            <a:ext cx="1517650" cy="361950"/>
          </a:xfrm>
          <a:custGeom>
            <a:avLst/>
            <a:gdLst>
              <a:gd name="T0" fmla="*/ 0 w 956"/>
              <a:gd name="T1" fmla="*/ 220 h 228"/>
              <a:gd name="T2" fmla="*/ 610 w 956"/>
              <a:gd name="T3" fmla="*/ 226 h 228"/>
              <a:gd name="T4" fmla="*/ 610 w 956"/>
              <a:gd name="T5" fmla="*/ 0 h 228"/>
              <a:gd name="T6" fmla="*/ 701 w 956"/>
              <a:gd name="T7" fmla="*/ 0 h 228"/>
              <a:gd name="T8" fmla="*/ 701 w 956"/>
              <a:gd name="T9" fmla="*/ 226 h 228"/>
              <a:gd name="T10" fmla="*/ 956 w 956"/>
              <a:gd name="T11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6" h="228">
                <a:moveTo>
                  <a:pt x="0" y="220"/>
                </a:moveTo>
                <a:lnTo>
                  <a:pt x="610" y="226"/>
                </a:lnTo>
                <a:lnTo>
                  <a:pt x="610" y="0"/>
                </a:lnTo>
                <a:lnTo>
                  <a:pt x="701" y="0"/>
                </a:lnTo>
                <a:lnTo>
                  <a:pt x="701" y="226"/>
                </a:lnTo>
                <a:lnTo>
                  <a:pt x="956" y="228"/>
                </a:lnTo>
              </a:path>
            </a:pathLst>
          </a:custGeom>
          <a:noFill/>
          <a:ln w="28575" cap="flat" cmpd="sng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3168650" y="2490788"/>
            <a:ext cx="176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400"/>
              <a:t>Early: </a:t>
            </a:r>
            <a:r>
              <a:rPr lang="en-GB" altLang="en-US" sz="2400" i="1"/>
              <a:t>“Bell”</a:t>
            </a: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3257550" y="5802313"/>
            <a:ext cx="184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400"/>
              <a:t>Late: </a:t>
            </a:r>
            <a:r>
              <a:rPr lang="en-GB" altLang="en-US" sz="2400" i="1"/>
              <a:t>“Food”</a:t>
            </a:r>
          </a:p>
        </p:txBody>
      </p:sp>
      <p:sp>
        <p:nvSpPr>
          <p:cNvPr id="33807" name="Freeform 15"/>
          <p:cNvSpPr>
            <a:spLocks/>
          </p:cNvSpPr>
          <p:nvPr/>
        </p:nvSpPr>
        <p:spPr bwMode="auto">
          <a:xfrm>
            <a:off x="7013575" y="3859213"/>
            <a:ext cx="1697038" cy="358775"/>
          </a:xfrm>
          <a:custGeom>
            <a:avLst/>
            <a:gdLst>
              <a:gd name="T0" fmla="*/ 0 w 1069"/>
              <a:gd name="T1" fmla="*/ 220 h 226"/>
              <a:gd name="T2" fmla="*/ 253 w 1069"/>
              <a:gd name="T3" fmla="*/ 226 h 226"/>
              <a:gd name="T4" fmla="*/ 253 w 1069"/>
              <a:gd name="T5" fmla="*/ 0 h 226"/>
              <a:gd name="T6" fmla="*/ 344 w 1069"/>
              <a:gd name="T7" fmla="*/ 0 h 226"/>
              <a:gd name="T8" fmla="*/ 344 w 1069"/>
              <a:gd name="T9" fmla="*/ 226 h 226"/>
              <a:gd name="T10" fmla="*/ 1069 w 1069"/>
              <a:gd name="T11" fmla="*/ 22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9" h="226">
                <a:moveTo>
                  <a:pt x="0" y="220"/>
                </a:moveTo>
                <a:lnTo>
                  <a:pt x="253" y="226"/>
                </a:lnTo>
                <a:lnTo>
                  <a:pt x="253" y="0"/>
                </a:lnTo>
                <a:lnTo>
                  <a:pt x="344" y="0"/>
                </a:lnTo>
                <a:lnTo>
                  <a:pt x="344" y="226"/>
                </a:lnTo>
                <a:lnTo>
                  <a:pt x="1069" y="226"/>
                </a:lnTo>
              </a:path>
            </a:pathLst>
          </a:custGeom>
          <a:noFill/>
          <a:ln w="28575" cap="flat" cmpd="sng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808" name="Group 16"/>
          <p:cNvGrpSpPr>
            <a:grpSpLocks/>
          </p:cNvGrpSpPr>
          <p:nvPr/>
        </p:nvGrpSpPr>
        <p:grpSpPr bwMode="auto">
          <a:xfrm>
            <a:off x="5254625" y="2994025"/>
            <a:ext cx="2160588" cy="860425"/>
            <a:chOff x="2517" y="1162"/>
            <a:chExt cx="1361" cy="542"/>
          </a:xfrm>
        </p:grpSpPr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>
              <a:off x="2517" y="1298"/>
              <a:ext cx="635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810" name="Group 18"/>
            <p:cNvGrpSpPr>
              <a:grpSpLocks/>
            </p:cNvGrpSpPr>
            <p:nvPr/>
          </p:nvGrpSpPr>
          <p:grpSpPr bwMode="auto">
            <a:xfrm>
              <a:off x="3198" y="1162"/>
              <a:ext cx="226" cy="288"/>
              <a:chOff x="567" y="3067"/>
              <a:chExt cx="226" cy="288"/>
            </a:xfrm>
          </p:grpSpPr>
          <p:sp>
            <p:nvSpPr>
              <p:cNvPr id="33811" name="Oval 19"/>
              <p:cNvSpPr>
                <a:spLocks noChangeArrowheads="1"/>
              </p:cNvSpPr>
              <p:nvPr/>
            </p:nvSpPr>
            <p:spPr bwMode="auto">
              <a:xfrm>
                <a:off x="567" y="3113"/>
                <a:ext cx="226" cy="226"/>
              </a:xfrm>
              <a:prstGeom prst="ellipse">
                <a:avLst/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" name="Text Box 20"/>
              <p:cNvSpPr txBox="1">
                <a:spLocks noChangeArrowheads="1"/>
              </p:cNvSpPr>
              <p:nvPr/>
            </p:nvSpPr>
            <p:spPr bwMode="auto">
              <a:xfrm>
                <a:off x="581" y="3067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altLang="en-US" sz="2400">
                    <a:latin typeface="Times New Roman" pitchFamily="18" charset="0"/>
                  </a:rPr>
                  <a:t>x</a:t>
                </a:r>
              </a:p>
            </p:txBody>
          </p:sp>
        </p:grpSp>
        <p:sp>
          <p:nvSpPr>
            <p:cNvPr id="33813" name="Freeform 21"/>
            <p:cNvSpPr>
              <a:spLocks/>
            </p:cNvSpPr>
            <p:nvPr/>
          </p:nvSpPr>
          <p:spPr bwMode="auto">
            <a:xfrm>
              <a:off x="3469" y="1298"/>
              <a:ext cx="409" cy="318"/>
            </a:xfrm>
            <a:custGeom>
              <a:avLst/>
              <a:gdLst>
                <a:gd name="T0" fmla="*/ 409 w 409"/>
                <a:gd name="T1" fmla="*/ 318 h 318"/>
                <a:gd name="T2" fmla="*/ 227 w 409"/>
                <a:gd name="T3" fmla="*/ 0 h 318"/>
                <a:gd name="T4" fmla="*/ 0 w 409"/>
                <a:gd name="T5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9" h="318">
                  <a:moveTo>
                    <a:pt x="409" y="318"/>
                  </a:moveTo>
                  <a:lnTo>
                    <a:pt x="227" y="0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4" name="Freeform 22"/>
            <p:cNvSpPr>
              <a:spLocks/>
            </p:cNvSpPr>
            <p:nvPr/>
          </p:nvSpPr>
          <p:spPr bwMode="auto">
            <a:xfrm>
              <a:off x="3316" y="1434"/>
              <a:ext cx="2" cy="270"/>
            </a:xfrm>
            <a:custGeom>
              <a:avLst/>
              <a:gdLst>
                <a:gd name="T0" fmla="*/ 2 w 2"/>
                <a:gd name="T1" fmla="*/ 0 h 270"/>
                <a:gd name="T2" fmla="*/ 0 w 2"/>
                <a:gd name="T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270">
                  <a:moveTo>
                    <a:pt x="2" y="0"/>
                  </a:moveTo>
                  <a:lnTo>
                    <a:pt x="0" y="27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3815" name="Object 23"/>
          <p:cNvGraphicFramePr>
            <a:graphicFrameLocks noGrp="1" noChangeAspect="1"/>
          </p:cNvGraphicFramePr>
          <p:nvPr>
            <p:ph/>
          </p:nvPr>
        </p:nvGraphicFramePr>
        <p:xfrm>
          <a:off x="3190875" y="569913"/>
          <a:ext cx="4941888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7" name="Formel" r:id="rId7" imgW="1358640" imgH="393480" progId="Equation.3">
                  <p:embed/>
                </p:oleObj>
              </mc:Choice>
              <mc:Fallback>
                <p:oleObj name="Formel" r:id="rId7" imgW="1358640" imgH="393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569913"/>
                        <a:ext cx="4941888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6" name="Line 24"/>
          <p:cNvSpPr>
            <a:spLocks noChangeShapeType="1"/>
          </p:cNvSpPr>
          <p:nvPr/>
        </p:nvSpPr>
        <p:spPr bwMode="auto">
          <a:xfrm flipH="1" flipV="1">
            <a:off x="7561263" y="1754188"/>
            <a:ext cx="98425" cy="1854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7" name="Line 25"/>
          <p:cNvSpPr>
            <a:spLocks noChangeShapeType="1"/>
          </p:cNvSpPr>
          <p:nvPr/>
        </p:nvSpPr>
        <p:spPr bwMode="auto">
          <a:xfrm flipH="1">
            <a:off x="5187950" y="1754188"/>
            <a:ext cx="1087438" cy="12604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9" name="Text Box 27"/>
          <p:cNvSpPr txBox="1">
            <a:spLocks noChangeArrowheads="1"/>
          </p:cNvSpPr>
          <p:nvPr/>
        </p:nvSpPr>
        <p:spPr bwMode="auto">
          <a:xfrm>
            <a:off x="228600" y="152400"/>
            <a:ext cx="3144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/>
              <a:t>What we had so far !</a:t>
            </a:r>
            <a:endParaRPr lang="en-US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79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0" y="2565400"/>
            <a:ext cx="9144000" cy="4292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 rot="1236631">
            <a:off x="6324600" y="533400"/>
            <a:ext cx="2801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de-DE" altLang="en-US" sz="2400" b="1">
                <a:solidFill>
                  <a:srgbClr val="CC0099"/>
                </a:solidFill>
                <a:latin typeface="Times New Roman" pitchFamily="18" charset="0"/>
              </a:rPr>
              <a:t>This is an open-loop</a:t>
            </a:r>
          </a:p>
          <a:p>
            <a:pPr algn="ctr" eaLnBrk="0" hangingPunct="0"/>
            <a:r>
              <a:rPr lang="de-DE" altLang="en-US" sz="2400" b="1">
                <a:solidFill>
                  <a:srgbClr val="CC0099"/>
                </a:solidFill>
                <a:latin typeface="Times New Roman" pitchFamily="18" charset="0"/>
              </a:rPr>
              <a:t>system</a:t>
            </a:r>
          </a:p>
        </p:txBody>
      </p:sp>
      <p:grpSp>
        <p:nvGrpSpPr>
          <p:cNvPr id="117764" name="Group 4"/>
          <p:cNvGrpSpPr>
            <a:grpSpLocks/>
          </p:cNvGrpSpPr>
          <p:nvPr/>
        </p:nvGrpSpPr>
        <p:grpSpPr bwMode="auto">
          <a:xfrm>
            <a:off x="1095375" y="561975"/>
            <a:ext cx="5708650" cy="1858963"/>
            <a:chOff x="1008" y="255"/>
            <a:chExt cx="3596" cy="1171"/>
          </a:xfrm>
        </p:grpSpPr>
        <p:pic>
          <p:nvPicPr>
            <p:cNvPr id="117765" name="Picture 5" descr="01_0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480"/>
              <a:ext cx="3105" cy="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766" name="Rectangle 6"/>
            <p:cNvSpPr>
              <a:spLocks noChangeArrowheads="1"/>
            </p:cNvSpPr>
            <p:nvPr/>
          </p:nvSpPr>
          <p:spPr bwMode="auto">
            <a:xfrm>
              <a:off x="1020" y="255"/>
              <a:ext cx="726" cy="36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GB" altLang="en-US" sz="2400">
                  <a:latin typeface="Times New Roman" pitchFamily="18" charset="0"/>
                </a:rPr>
                <a:t>Sensor 2</a:t>
              </a:r>
            </a:p>
          </p:txBody>
        </p:sp>
        <p:sp>
          <p:nvSpPr>
            <p:cNvPr id="117767" name="Freeform 7"/>
            <p:cNvSpPr>
              <a:spLocks/>
            </p:cNvSpPr>
            <p:nvPr/>
          </p:nvSpPr>
          <p:spPr bwMode="auto">
            <a:xfrm>
              <a:off x="1746" y="436"/>
              <a:ext cx="499" cy="182"/>
            </a:xfrm>
            <a:custGeom>
              <a:avLst/>
              <a:gdLst>
                <a:gd name="T0" fmla="*/ 0 w 499"/>
                <a:gd name="T1" fmla="*/ 0 h 182"/>
                <a:gd name="T2" fmla="*/ 408 w 499"/>
                <a:gd name="T3" fmla="*/ 0 h 182"/>
                <a:gd name="T4" fmla="*/ 499 w 499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9" h="182">
                  <a:moveTo>
                    <a:pt x="0" y="0"/>
                  </a:moveTo>
                  <a:lnTo>
                    <a:pt x="408" y="0"/>
                  </a:lnTo>
                  <a:lnTo>
                    <a:pt x="499" y="182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768" name="Line 8"/>
            <p:cNvSpPr>
              <a:spLocks noChangeShapeType="1"/>
            </p:cNvSpPr>
            <p:nvPr/>
          </p:nvSpPr>
          <p:spPr bwMode="auto">
            <a:xfrm>
              <a:off x="4105" y="754"/>
              <a:ext cx="4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7769" name="Text Box 9"/>
          <p:cNvSpPr txBox="1">
            <a:spLocks noChangeArrowheads="1"/>
          </p:cNvSpPr>
          <p:nvPr/>
        </p:nvSpPr>
        <p:spPr bwMode="auto">
          <a:xfrm>
            <a:off x="2411413" y="188913"/>
            <a:ext cx="1327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GB" altLang="en-US" b="1">
                <a:latin typeface="Times New Roman" pitchFamily="18" charset="0"/>
              </a:rPr>
              <a:t>conditioned</a:t>
            </a:r>
          </a:p>
          <a:p>
            <a:pPr algn="ctr" eaLnBrk="0" hangingPunct="0"/>
            <a:r>
              <a:rPr lang="en-GB" altLang="en-US" b="1">
                <a:latin typeface="Times New Roman" pitchFamily="18" charset="0"/>
              </a:rPr>
              <a:t>Input</a:t>
            </a:r>
          </a:p>
        </p:txBody>
      </p:sp>
      <p:grpSp>
        <p:nvGrpSpPr>
          <p:cNvPr id="117770" name="Group 10"/>
          <p:cNvGrpSpPr>
            <a:grpSpLocks/>
          </p:cNvGrpSpPr>
          <p:nvPr/>
        </p:nvGrpSpPr>
        <p:grpSpPr bwMode="auto">
          <a:xfrm>
            <a:off x="762000" y="2636838"/>
            <a:ext cx="7620000" cy="4105275"/>
            <a:chOff x="480" y="1661"/>
            <a:chExt cx="4800" cy="2586"/>
          </a:xfrm>
        </p:grpSpPr>
        <p:pic>
          <p:nvPicPr>
            <p:cNvPr id="117771" name="Picture 11" descr="pavl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2045"/>
              <a:ext cx="1280" cy="13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772" name="Rectangle 12"/>
            <p:cNvSpPr>
              <a:spLocks noChangeArrowheads="1"/>
            </p:cNvSpPr>
            <p:nvPr/>
          </p:nvSpPr>
          <p:spPr bwMode="auto">
            <a:xfrm>
              <a:off x="480" y="3485"/>
              <a:ext cx="134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0858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4287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17716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2288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6860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1432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6004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r>
                <a:rPr lang="en-GB" altLang="en-US" sz="2400" b="1"/>
                <a:t>Bell</a:t>
              </a:r>
            </a:p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endParaRPr lang="en-GB" altLang="en-US" sz="2400" b="1"/>
            </a:p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endParaRPr lang="en-GB" altLang="en-US" sz="2800">
                <a:latin typeface="Times New Roman" pitchFamily="18" charset="0"/>
              </a:endParaRPr>
            </a:p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</a:pPr>
              <a:endParaRPr lang="en-GB" altLang="en-US" sz="2800">
                <a:latin typeface="Times New Roman" pitchFamily="18" charset="0"/>
              </a:endParaRPr>
            </a:p>
          </p:txBody>
        </p:sp>
        <p:sp>
          <p:nvSpPr>
            <p:cNvPr id="117773" name="Rectangle 13"/>
            <p:cNvSpPr>
              <a:spLocks noChangeArrowheads="1"/>
            </p:cNvSpPr>
            <p:nvPr/>
          </p:nvSpPr>
          <p:spPr bwMode="auto">
            <a:xfrm>
              <a:off x="2160" y="2045"/>
              <a:ext cx="1296" cy="13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0858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4287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17716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2288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6860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1432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6004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endParaRPr lang="en-GB" altLang="en-US" sz="2800">
                <a:latin typeface="Times New Roman" pitchFamily="18" charset="0"/>
              </a:endParaRPr>
            </a:p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endParaRPr lang="en-GB" altLang="en-US" sz="2800">
                <a:latin typeface="Times New Roman" pitchFamily="18" charset="0"/>
              </a:endParaRPr>
            </a:p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endParaRPr lang="en-GB" altLang="en-US" sz="2800">
                <a:latin typeface="Times New Roman" pitchFamily="18" charset="0"/>
              </a:endParaRPr>
            </a:p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</a:pPr>
              <a:endParaRPr lang="en-GB" altLang="en-US" sz="2800">
                <a:latin typeface="Times New Roman" pitchFamily="18" charset="0"/>
              </a:endParaRPr>
            </a:p>
          </p:txBody>
        </p:sp>
        <p:sp>
          <p:nvSpPr>
            <p:cNvPr id="117774" name="Rectangle 14"/>
            <p:cNvSpPr>
              <a:spLocks noChangeArrowheads="1"/>
            </p:cNvSpPr>
            <p:nvPr/>
          </p:nvSpPr>
          <p:spPr bwMode="auto">
            <a:xfrm>
              <a:off x="2208" y="3485"/>
              <a:ext cx="134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0858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4287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17716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2288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6860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1432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6004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r>
                <a:rPr lang="en-GB" altLang="en-US" sz="2400" b="1"/>
                <a:t>Food</a:t>
              </a:r>
            </a:p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endParaRPr lang="en-GB" altLang="en-US" sz="2400" b="1"/>
            </a:p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endParaRPr lang="en-GB" altLang="en-US" sz="2800">
                <a:latin typeface="Times New Roman" pitchFamily="18" charset="0"/>
              </a:endParaRPr>
            </a:p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</a:pPr>
              <a:endParaRPr lang="en-GB" altLang="en-US" sz="2800">
                <a:latin typeface="Times New Roman" pitchFamily="18" charset="0"/>
              </a:endParaRPr>
            </a:p>
          </p:txBody>
        </p:sp>
        <p:sp>
          <p:nvSpPr>
            <p:cNvPr id="117775" name="Rectangle 15"/>
            <p:cNvSpPr>
              <a:spLocks noChangeArrowheads="1"/>
            </p:cNvSpPr>
            <p:nvPr/>
          </p:nvSpPr>
          <p:spPr bwMode="auto">
            <a:xfrm>
              <a:off x="3744" y="3533"/>
              <a:ext cx="153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0858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4287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17716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2288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6860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1432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6004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r>
                <a:rPr lang="en-GB" altLang="en-US" sz="2400" b="1"/>
                <a:t>Salivation</a:t>
              </a:r>
            </a:p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endParaRPr lang="en-GB" altLang="en-US" sz="2400" b="1"/>
            </a:p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</a:pPr>
              <a:endParaRPr lang="en-GB" altLang="en-US" sz="2800">
                <a:latin typeface="Times New Roman" pitchFamily="18" charset="0"/>
              </a:endParaRPr>
            </a:p>
          </p:txBody>
        </p:sp>
        <p:pic>
          <p:nvPicPr>
            <p:cNvPr id="117776" name="Picture 16" descr="pedigre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2189"/>
              <a:ext cx="1008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777" name="Rectangle 17"/>
            <p:cNvSpPr>
              <a:spLocks noChangeArrowheads="1"/>
            </p:cNvSpPr>
            <p:nvPr/>
          </p:nvSpPr>
          <p:spPr bwMode="auto">
            <a:xfrm>
              <a:off x="2016" y="1661"/>
              <a:ext cx="312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0858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4287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17716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2288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6860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1432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6004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r>
                <a:rPr lang="en-GB" altLang="en-US" sz="2000"/>
                <a:t>Pavlov, 1927</a:t>
              </a:r>
            </a:p>
          </p:txBody>
        </p:sp>
        <p:sp>
          <p:nvSpPr>
            <p:cNvPr id="117778" name="AutoShape 18"/>
            <p:cNvSpPr>
              <a:spLocks/>
            </p:cNvSpPr>
            <p:nvPr/>
          </p:nvSpPr>
          <p:spPr bwMode="auto">
            <a:xfrm rot="16200000" flipH="1">
              <a:off x="2736" y="2189"/>
              <a:ext cx="240" cy="3312"/>
            </a:xfrm>
            <a:prstGeom prst="rightBrace">
              <a:avLst>
                <a:gd name="adj1" fmla="val 115000"/>
                <a:gd name="adj2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9" name="Rectangle 19"/>
            <p:cNvSpPr>
              <a:spLocks noChangeArrowheads="1"/>
            </p:cNvSpPr>
            <p:nvPr/>
          </p:nvSpPr>
          <p:spPr bwMode="auto">
            <a:xfrm>
              <a:off x="480" y="2045"/>
              <a:ext cx="1344" cy="13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17780" name="Picture 20" descr="bell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2189"/>
              <a:ext cx="825" cy="1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781" name="Rectangle 21"/>
            <p:cNvSpPr>
              <a:spLocks noChangeArrowheads="1"/>
            </p:cNvSpPr>
            <p:nvPr/>
          </p:nvSpPr>
          <p:spPr bwMode="auto">
            <a:xfrm>
              <a:off x="1655" y="3982"/>
              <a:ext cx="235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0858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4287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177165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2288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6860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1432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60045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lvl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None/>
              </a:pPr>
              <a:r>
                <a:rPr lang="en-GB" altLang="en-US" sz="2400" b="1" i="1">
                  <a:solidFill>
                    <a:srgbClr val="0033CC"/>
                  </a:solidFill>
                </a:rPr>
                <a:t>Temporal  Sequence</a:t>
              </a:r>
              <a:r>
                <a:rPr lang="en-GB" altLang="en-US" sz="2800">
                  <a:solidFill>
                    <a:srgbClr val="000099"/>
                  </a:solidFill>
                  <a:latin typeface="Times New Roman" pitchFamily="18" charset="0"/>
                </a:rPr>
                <a:t> </a:t>
              </a:r>
            </a:p>
            <a:p>
              <a:pPr lvl="3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</a:pPr>
              <a:endParaRPr lang="en-GB" altLang="en-US" sz="2800">
                <a:solidFill>
                  <a:srgbClr val="000099"/>
                </a:solidFill>
                <a:latin typeface="Times New Roman" pitchFamily="18" charset="0"/>
              </a:endParaRPr>
            </a:p>
          </p:txBody>
        </p:sp>
        <p:sp>
          <p:nvSpPr>
            <p:cNvPr id="117782" name="Line 22"/>
            <p:cNvSpPr>
              <a:spLocks noChangeShapeType="1"/>
            </p:cNvSpPr>
            <p:nvPr/>
          </p:nvSpPr>
          <p:spPr bwMode="auto">
            <a:xfrm>
              <a:off x="3470" y="2750"/>
              <a:ext cx="363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783" name="Line 23"/>
            <p:cNvSpPr>
              <a:spLocks noChangeShapeType="1"/>
            </p:cNvSpPr>
            <p:nvPr/>
          </p:nvSpPr>
          <p:spPr bwMode="auto">
            <a:xfrm>
              <a:off x="1837" y="2750"/>
              <a:ext cx="31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785" name="Group 25"/>
          <p:cNvGrpSpPr>
            <a:grpSpLocks/>
          </p:cNvGrpSpPr>
          <p:nvPr/>
        </p:nvGrpSpPr>
        <p:grpSpPr bwMode="auto">
          <a:xfrm rot="1236582">
            <a:off x="1117600" y="4076700"/>
            <a:ext cx="7199313" cy="1008063"/>
            <a:chOff x="295" y="4020"/>
            <a:chExt cx="4535" cy="635"/>
          </a:xfrm>
        </p:grpSpPr>
        <p:sp>
          <p:nvSpPr>
            <p:cNvPr id="117786" name="Rectangle 26"/>
            <p:cNvSpPr>
              <a:spLocks noChangeArrowheads="1"/>
            </p:cNvSpPr>
            <p:nvPr/>
          </p:nvSpPr>
          <p:spPr bwMode="auto">
            <a:xfrm>
              <a:off x="295" y="4020"/>
              <a:ext cx="4535" cy="63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7" name="Text Box 27"/>
            <p:cNvSpPr txBox="1">
              <a:spLocks noChangeArrowheads="1"/>
            </p:cNvSpPr>
            <p:nvPr/>
          </p:nvSpPr>
          <p:spPr bwMode="auto">
            <a:xfrm>
              <a:off x="474" y="4097"/>
              <a:ext cx="429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altLang="en-US" sz="4000" b="1">
                  <a:solidFill>
                    <a:srgbClr val="FF3300"/>
                  </a:solidFill>
                  <a:latin typeface="Times New Roman" pitchFamily="18" charset="0"/>
                </a:rPr>
                <a:t>This is an Open Loop System 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7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706813" y="1973263"/>
            <a:ext cx="2138362" cy="1101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GB" altLang="en-US" sz="2800"/>
              <a:t>Adaptable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GB" altLang="en-US" sz="2800"/>
              <a:t>Neuron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3695700" y="4379913"/>
            <a:ext cx="2143125" cy="1106487"/>
          </a:xfrm>
          <a:prstGeom prst="rect">
            <a:avLst/>
          </a:prstGeom>
          <a:solidFill>
            <a:srgbClr val="CC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GB" altLang="en-US" sz="2800"/>
              <a:t>Env.</a:t>
            </a:r>
          </a:p>
        </p:txBody>
      </p:sp>
      <p:cxnSp>
        <p:nvCxnSpPr>
          <p:cNvPr id="27653" name="AutoShape 5"/>
          <p:cNvCxnSpPr>
            <a:cxnSpLocks noChangeShapeType="1"/>
            <a:stCxn id="27651" idx="3"/>
            <a:endCxn id="27652" idx="3"/>
          </p:cNvCxnSpPr>
          <p:nvPr/>
        </p:nvCxnSpPr>
        <p:spPr bwMode="auto">
          <a:xfrm flipH="1">
            <a:off x="5838825" y="2524125"/>
            <a:ext cx="6350" cy="2411413"/>
          </a:xfrm>
          <a:prstGeom prst="bentConnector3">
            <a:avLst>
              <a:gd name="adj1" fmla="val -11975000"/>
            </a:avLst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54" name="AutoShape 6"/>
          <p:cNvCxnSpPr>
            <a:cxnSpLocks noChangeShapeType="1"/>
            <a:stCxn id="27652" idx="1"/>
            <a:endCxn id="27651" idx="1"/>
          </p:cNvCxnSpPr>
          <p:nvPr/>
        </p:nvCxnSpPr>
        <p:spPr bwMode="auto">
          <a:xfrm rot="10800000" flipH="1">
            <a:off x="3695700" y="2524125"/>
            <a:ext cx="11113" cy="2411413"/>
          </a:xfrm>
          <a:prstGeom prst="bentConnector3">
            <a:avLst>
              <a:gd name="adj1" fmla="val -11975000"/>
            </a:avLst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1295400" y="2513013"/>
            <a:ext cx="2403475" cy="14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5856288" y="2508250"/>
            <a:ext cx="2070100" cy="19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7" name="Oval 9"/>
          <p:cNvSpPr>
            <a:spLocks noChangeArrowheads="1"/>
          </p:cNvSpPr>
          <p:nvPr/>
        </p:nvSpPr>
        <p:spPr bwMode="auto">
          <a:xfrm>
            <a:off x="2222500" y="2425700"/>
            <a:ext cx="277813" cy="23177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6472238" y="2419350"/>
            <a:ext cx="277812" cy="23018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3444875" y="560388"/>
            <a:ext cx="2505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GB" altLang="en-US" sz="3200" b="1"/>
              <a:t>Closed loop</a:t>
            </a:r>
          </a:p>
        </p:txBody>
      </p:sp>
      <p:sp>
        <p:nvSpPr>
          <p:cNvPr id="27661" name="Text Box 13"/>
          <p:cNvSpPr txBox="1">
            <a:spLocks noChangeArrowheads="1"/>
          </p:cNvSpPr>
          <p:nvPr/>
        </p:nvSpPr>
        <p:spPr bwMode="auto">
          <a:xfrm>
            <a:off x="1965325" y="1763713"/>
            <a:ext cx="1173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000" b="1"/>
              <a:t>Sensing</a:t>
            </a:r>
            <a:endParaRPr lang="en-US" altLang="en-US" sz="2000" b="1"/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6080125" y="1687513"/>
            <a:ext cx="1328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000" b="1"/>
              <a:t>Behaving</a:t>
            </a:r>
            <a:endParaRPr lang="en-US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 Box 2"/>
          <p:cNvSpPr txBox="1">
            <a:spLocks noChangeArrowheads="1"/>
          </p:cNvSpPr>
          <p:nvPr/>
        </p:nvSpPr>
        <p:spPr bwMode="auto">
          <a:xfrm>
            <a:off x="293688" y="209550"/>
            <a:ext cx="8543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800">
                <a:solidFill>
                  <a:srgbClr val="000099"/>
                </a:solidFill>
              </a:rPr>
              <a:t>How to assure behavioral &amp; learning convergence ??</a:t>
            </a:r>
          </a:p>
        </p:txBody>
      </p:sp>
      <p:sp>
        <p:nvSpPr>
          <p:cNvPr id="187395" name="Text Box 3"/>
          <p:cNvSpPr txBox="1">
            <a:spLocks noChangeArrowheads="1"/>
          </p:cNvSpPr>
          <p:nvPr/>
        </p:nvSpPr>
        <p:spPr bwMode="auto">
          <a:xfrm>
            <a:off x="228600" y="1219200"/>
            <a:ext cx="8578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rgbClr val="FF0000"/>
                </a:solidFill>
              </a:rPr>
              <a:t>This is achieved by starting with a stable reflex-like action</a:t>
            </a:r>
          </a:p>
          <a:p>
            <a:r>
              <a:rPr lang="en-GB" altLang="en-US" sz="2400" b="1">
                <a:solidFill>
                  <a:srgbClr val="FF0000"/>
                </a:solidFill>
              </a:rPr>
              <a:t>and learning to supercede it by an anticipatory action.</a:t>
            </a:r>
          </a:p>
        </p:txBody>
      </p:sp>
      <p:pic>
        <p:nvPicPr>
          <p:cNvPr id="187396" name="Picture 4" descr="reflex02"/>
          <p:cNvPicPr>
            <a:picLocks noGrp="1" noChangeAspect="1" noChangeArrowheads="1" noCrop="1"/>
          </p:cNvPicPr>
          <p:nvPr>
            <p:ph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2565400"/>
            <a:ext cx="2505075" cy="3810000"/>
          </a:xfrm>
        </p:spPr>
      </p:pic>
      <p:grpSp>
        <p:nvGrpSpPr>
          <p:cNvPr id="187397" name="Group 5"/>
          <p:cNvGrpSpPr>
            <a:grpSpLocks/>
          </p:cNvGrpSpPr>
          <p:nvPr/>
        </p:nvGrpSpPr>
        <p:grpSpPr bwMode="auto">
          <a:xfrm>
            <a:off x="4427538" y="2636838"/>
            <a:ext cx="3892550" cy="3778250"/>
            <a:chOff x="1146" y="426"/>
            <a:chExt cx="3574" cy="3469"/>
          </a:xfrm>
        </p:grpSpPr>
        <p:graphicFrame>
          <p:nvGraphicFramePr>
            <p:cNvPr id="187398" name="Object 6"/>
            <p:cNvGraphicFramePr>
              <a:graphicFrameLocks noChangeAspect="1"/>
            </p:cNvGraphicFramePr>
            <p:nvPr/>
          </p:nvGraphicFramePr>
          <p:xfrm>
            <a:off x="1146" y="426"/>
            <a:ext cx="3469" cy="34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418" name="CorelDRAW" r:id="rId5" imgW="5506822" imgH="5506822" progId="CorelDraw.Graphic.16">
                    <p:embed/>
                  </p:oleObj>
                </mc:Choice>
                <mc:Fallback>
                  <p:oleObj name="CorelDRAW" r:id="rId5" imgW="5506822" imgH="5506822" progId="CorelDraw.Graphic.16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6" y="426"/>
                          <a:ext cx="3469" cy="34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7399" name="Freeform 7"/>
            <p:cNvSpPr>
              <a:spLocks/>
            </p:cNvSpPr>
            <p:nvPr/>
          </p:nvSpPr>
          <p:spPr bwMode="auto">
            <a:xfrm>
              <a:off x="2880" y="2069"/>
              <a:ext cx="341" cy="590"/>
            </a:xfrm>
            <a:custGeom>
              <a:avLst/>
              <a:gdLst>
                <a:gd name="T0" fmla="*/ 136 w 341"/>
                <a:gd name="T1" fmla="*/ 0 h 590"/>
                <a:gd name="T2" fmla="*/ 318 w 341"/>
                <a:gd name="T3" fmla="*/ 363 h 590"/>
                <a:gd name="T4" fmla="*/ 0 w 341"/>
                <a:gd name="T5" fmla="*/ 59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1" h="590">
                  <a:moveTo>
                    <a:pt x="136" y="0"/>
                  </a:moveTo>
                  <a:cubicBezTo>
                    <a:pt x="238" y="132"/>
                    <a:pt x="341" y="265"/>
                    <a:pt x="318" y="363"/>
                  </a:cubicBezTo>
                  <a:cubicBezTo>
                    <a:pt x="295" y="461"/>
                    <a:pt x="53" y="552"/>
                    <a:pt x="0" y="590"/>
                  </a:cubicBezTo>
                </a:path>
              </a:pathLst>
            </a:custGeom>
            <a:noFill/>
            <a:ln w="38100" cmpd="sng">
              <a:solidFill>
                <a:schemeClr val="bg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400" name="Text Box 8"/>
            <p:cNvSpPr txBox="1">
              <a:spLocks noChangeArrowheads="1"/>
            </p:cNvSpPr>
            <p:nvPr/>
          </p:nvSpPr>
          <p:spPr bwMode="auto">
            <a:xfrm>
              <a:off x="2835" y="1480"/>
              <a:ext cx="1885" cy="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altLang="en-US" sz="2400">
                  <a:latin typeface="Times New Roman" pitchFamily="18" charset="0"/>
                </a:rPr>
                <a:t>Remove before</a:t>
              </a:r>
            </a:p>
            <a:p>
              <a:pPr eaLnBrk="0" hangingPunct="0"/>
              <a:r>
                <a:rPr lang="en-GB" altLang="en-US" sz="2400">
                  <a:latin typeface="Times New Roman" pitchFamily="18" charset="0"/>
                </a:rPr>
                <a:t>being hit 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657600" y="989013"/>
            <a:ext cx="5486400" cy="2433637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908050" y="157163"/>
            <a:ext cx="7378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altLang="en-US" sz="3600"/>
              <a:t>Robot Application</a:t>
            </a:r>
          </a:p>
        </p:txBody>
      </p:sp>
      <p:pic>
        <p:nvPicPr>
          <p:cNvPr id="35844" name="Picture 4" descr="13_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519238"/>
            <a:ext cx="7758112" cy="506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45" name="Group 5"/>
          <p:cNvGrpSpPr>
            <a:grpSpLocks/>
          </p:cNvGrpSpPr>
          <p:nvPr/>
        </p:nvGrpSpPr>
        <p:grpSpPr bwMode="auto">
          <a:xfrm>
            <a:off x="5564188" y="1203325"/>
            <a:ext cx="3454400" cy="2036763"/>
            <a:chOff x="5039" y="-122"/>
            <a:chExt cx="2721" cy="1680"/>
          </a:xfrm>
        </p:grpSpPr>
        <p:pic>
          <p:nvPicPr>
            <p:cNvPr id="35846" name="music6.wav">
              <a:hlinkClick r:id="" action="ppaction://media"/>
            </p:cNvPr>
            <p:cNvPicPr>
              <a:picLocks noChangeAspect="1" noChangeArrowheads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link="rId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" y="695"/>
              <a:ext cx="192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47" name="Oval 7"/>
            <p:cNvSpPr>
              <a:spLocks noChangeArrowheads="1"/>
            </p:cNvSpPr>
            <p:nvPr/>
          </p:nvSpPr>
          <p:spPr bwMode="auto">
            <a:xfrm>
              <a:off x="5111" y="331"/>
              <a:ext cx="226" cy="227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8" name="Oval 8"/>
            <p:cNvSpPr>
              <a:spLocks noChangeArrowheads="1"/>
            </p:cNvSpPr>
            <p:nvPr/>
          </p:nvSpPr>
          <p:spPr bwMode="auto">
            <a:xfrm>
              <a:off x="6245" y="604"/>
              <a:ext cx="363" cy="3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9" name="Freeform 9"/>
            <p:cNvSpPr>
              <a:spLocks/>
            </p:cNvSpPr>
            <p:nvPr/>
          </p:nvSpPr>
          <p:spPr bwMode="auto">
            <a:xfrm>
              <a:off x="5338" y="422"/>
              <a:ext cx="953" cy="227"/>
            </a:xfrm>
            <a:custGeom>
              <a:avLst/>
              <a:gdLst>
                <a:gd name="T0" fmla="*/ 0 w 953"/>
                <a:gd name="T1" fmla="*/ 0 h 227"/>
                <a:gd name="T2" fmla="*/ 726 w 953"/>
                <a:gd name="T3" fmla="*/ 0 h 227"/>
                <a:gd name="T4" fmla="*/ 953 w 953"/>
                <a:gd name="T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3" h="227">
                  <a:moveTo>
                    <a:pt x="0" y="0"/>
                  </a:moveTo>
                  <a:lnTo>
                    <a:pt x="726" y="0"/>
                  </a:lnTo>
                  <a:lnTo>
                    <a:pt x="953" y="227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0" name="Oval 10"/>
            <p:cNvSpPr>
              <a:spLocks noChangeArrowheads="1"/>
            </p:cNvSpPr>
            <p:nvPr/>
          </p:nvSpPr>
          <p:spPr bwMode="auto">
            <a:xfrm flipV="1">
              <a:off x="5111" y="1012"/>
              <a:ext cx="226" cy="227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Freeform 11"/>
            <p:cNvSpPr>
              <a:spLocks/>
            </p:cNvSpPr>
            <p:nvPr/>
          </p:nvSpPr>
          <p:spPr bwMode="auto">
            <a:xfrm flipV="1">
              <a:off x="5338" y="921"/>
              <a:ext cx="953" cy="227"/>
            </a:xfrm>
            <a:custGeom>
              <a:avLst/>
              <a:gdLst>
                <a:gd name="T0" fmla="*/ 0 w 953"/>
                <a:gd name="T1" fmla="*/ 0 h 227"/>
                <a:gd name="T2" fmla="*/ 726 w 953"/>
                <a:gd name="T3" fmla="*/ 0 h 227"/>
                <a:gd name="T4" fmla="*/ 953 w 953"/>
                <a:gd name="T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3" h="227">
                  <a:moveTo>
                    <a:pt x="0" y="0"/>
                  </a:moveTo>
                  <a:lnTo>
                    <a:pt x="726" y="0"/>
                  </a:lnTo>
                  <a:lnTo>
                    <a:pt x="953" y="227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2" name="Text Box 12"/>
            <p:cNvSpPr txBox="1">
              <a:spLocks noChangeArrowheads="1"/>
            </p:cNvSpPr>
            <p:nvPr/>
          </p:nvSpPr>
          <p:spPr bwMode="auto">
            <a:xfrm>
              <a:off x="6262" y="634"/>
              <a:ext cx="288" cy="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GB" altLang="en-US" sz="2400">
                  <a:latin typeface="Symbol" pitchFamily="18" charset="2"/>
                </a:rPr>
                <a:t>S</a:t>
              </a:r>
            </a:p>
          </p:txBody>
        </p:sp>
        <p:sp>
          <p:nvSpPr>
            <p:cNvPr id="35853" name="Text Box 13"/>
            <p:cNvSpPr txBox="1">
              <a:spLocks noChangeArrowheads="1"/>
            </p:cNvSpPr>
            <p:nvPr/>
          </p:nvSpPr>
          <p:spPr bwMode="auto">
            <a:xfrm>
              <a:off x="6233" y="332"/>
              <a:ext cx="310" cy="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GB" altLang="en-US" sz="2400">
                  <a:latin typeface="Symbol" pitchFamily="18" charset="2"/>
                </a:rPr>
                <a:t>w</a:t>
              </a:r>
            </a:p>
          </p:txBody>
        </p:sp>
        <p:sp>
          <p:nvSpPr>
            <p:cNvPr id="35854" name="Line 14"/>
            <p:cNvSpPr>
              <a:spLocks noChangeShapeType="1"/>
            </p:cNvSpPr>
            <p:nvPr/>
          </p:nvSpPr>
          <p:spPr bwMode="auto">
            <a:xfrm>
              <a:off x="6608" y="785"/>
              <a:ext cx="6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5" name="Freeform 15"/>
            <p:cNvSpPr>
              <a:spLocks/>
            </p:cNvSpPr>
            <p:nvPr/>
          </p:nvSpPr>
          <p:spPr bwMode="auto">
            <a:xfrm>
              <a:off x="5039" y="-31"/>
              <a:ext cx="1069" cy="226"/>
            </a:xfrm>
            <a:custGeom>
              <a:avLst/>
              <a:gdLst>
                <a:gd name="T0" fmla="*/ 0 w 1069"/>
                <a:gd name="T1" fmla="*/ 220 h 226"/>
                <a:gd name="T2" fmla="*/ 253 w 1069"/>
                <a:gd name="T3" fmla="*/ 226 h 226"/>
                <a:gd name="T4" fmla="*/ 253 w 1069"/>
                <a:gd name="T5" fmla="*/ 0 h 226"/>
                <a:gd name="T6" fmla="*/ 344 w 1069"/>
                <a:gd name="T7" fmla="*/ 0 h 226"/>
                <a:gd name="T8" fmla="*/ 344 w 1069"/>
                <a:gd name="T9" fmla="*/ 226 h 226"/>
                <a:gd name="T10" fmla="*/ 1069 w 1069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9" h="226">
                  <a:moveTo>
                    <a:pt x="0" y="220"/>
                  </a:moveTo>
                  <a:lnTo>
                    <a:pt x="253" y="226"/>
                  </a:lnTo>
                  <a:lnTo>
                    <a:pt x="253" y="0"/>
                  </a:lnTo>
                  <a:lnTo>
                    <a:pt x="344" y="0"/>
                  </a:lnTo>
                  <a:lnTo>
                    <a:pt x="344" y="226"/>
                  </a:lnTo>
                  <a:lnTo>
                    <a:pt x="1069" y="226"/>
                  </a:ln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6" name="Freeform 16"/>
            <p:cNvSpPr>
              <a:spLocks/>
            </p:cNvSpPr>
            <p:nvPr/>
          </p:nvSpPr>
          <p:spPr bwMode="auto">
            <a:xfrm>
              <a:off x="5062" y="1330"/>
              <a:ext cx="956" cy="228"/>
            </a:xfrm>
            <a:custGeom>
              <a:avLst/>
              <a:gdLst>
                <a:gd name="T0" fmla="*/ 0 w 956"/>
                <a:gd name="T1" fmla="*/ 220 h 228"/>
                <a:gd name="T2" fmla="*/ 610 w 956"/>
                <a:gd name="T3" fmla="*/ 226 h 228"/>
                <a:gd name="T4" fmla="*/ 610 w 956"/>
                <a:gd name="T5" fmla="*/ 0 h 228"/>
                <a:gd name="T6" fmla="*/ 701 w 956"/>
                <a:gd name="T7" fmla="*/ 0 h 228"/>
                <a:gd name="T8" fmla="*/ 701 w 956"/>
                <a:gd name="T9" fmla="*/ 226 h 228"/>
                <a:gd name="T10" fmla="*/ 956 w 956"/>
                <a:gd name="T1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6" h="228">
                  <a:moveTo>
                    <a:pt x="0" y="220"/>
                  </a:moveTo>
                  <a:lnTo>
                    <a:pt x="610" y="226"/>
                  </a:lnTo>
                  <a:lnTo>
                    <a:pt x="610" y="0"/>
                  </a:lnTo>
                  <a:lnTo>
                    <a:pt x="701" y="0"/>
                  </a:lnTo>
                  <a:lnTo>
                    <a:pt x="701" y="226"/>
                  </a:lnTo>
                  <a:lnTo>
                    <a:pt x="956" y="228"/>
                  </a:ln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7" name="Freeform 17"/>
            <p:cNvSpPr>
              <a:spLocks/>
            </p:cNvSpPr>
            <p:nvPr/>
          </p:nvSpPr>
          <p:spPr bwMode="auto">
            <a:xfrm>
              <a:off x="6691" y="423"/>
              <a:ext cx="1069" cy="226"/>
            </a:xfrm>
            <a:custGeom>
              <a:avLst/>
              <a:gdLst>
                <a:gd name="T0" fmla="*/ 0 w 1069"/>
                <a:gd name="T1" fmla="*/ 220 h 226"/>
                <a:gd name="T2" fmla="*/ 253 w 1069"/>
                <a:gd name="T3" fmla="*/ 226 h 226"/>
                <a:gd name="T4" fmla="*/ 253 w 1069"/>
                <a:gd name="T5" fmla="*/ 0 h 226"/>
                <a:gd name="T6" fmla="*/ 344 w 1069"/>
                <a:gd name="T7" fmla="*/ 0 h 226"/>
                <a:gd name="T8" fmla="*/ 344 w 1069"/>
                <a:gd name="T9" fmla="*/ 226 h 226"/>
                <a:gd name="T10" fmla="*/ 1069 w 1069"/>
                <a:gd name="T1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9" h="226">
                  <a:moveTo>
                    <a:pt x="0" y="220"/>
                  </a:moveTo>
                  <a:lnTo>
                    <a:pt x="253" y="226"/>
                  </a:lnTo>
                  <a:lnTo>
                    <a:pt x="253" y="0"/>
                  </a:lnTo>
                  <a:lnTo>
                    <a:pt x="344" y="0"/>
                  </a:lnTo>
                  <a:lnTo>
                    <a:pt x="344" y="226"/>
                  </a:lnTo>
                  <a:lnTo>
                    <a:pt x="1069" y="226"/>
                  </a:ln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58" name="Group 18"/>
            <p:cNvGrpSpPr>
              <a:grpSpLocks/>
            </p:cNvGrpSpPr>
            <p:nvPr/>
          </p:nvGrpSpPr>
          <p:grpSpPr bwMode="auto">
            <a:xfrm>
              <a:off x="5583" y="-122"/>
              <a:ext cx="1361" cy="542"/>
              <a:chOff x="2517" y="1162"/>
              <a:chExt cx="1361" cy="542"/>
            </a:xfrm>
          </p:grpSpPr>
          <p:sp>
            <p:nvSpPr>
              <p:cNvPr id="35859" name="Line 19"/>
              <p:cNvSpPr>
                <a:spLocks noChangeShapeType="1"/>
              </p:cNvSpPr>
              <p:nvPr/>
            </p:nvSpPr>
            <p:spPr bwMode="auto">
              <a:xfrm>
                <a:off x="2517" y="1298"/>
                <a:ext cx="635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5860" name="Group 20"/>
              <p:cNvGrpSpPr>
                <a:grpSpLocks/>
              </p:cNvGrpSpPr>
              <p:nvPr/>
            </p:nvGrpSpPr>
            <p:grpSpPr bwMode="auto">
              <a:xfrm>
                <a:off x="3186" y="1162"/>
                <a:ext cx="264" cy="377"/>
                <a:chOff x="555" y="3067"/>
                <a:chExt cx="264" cy="377"/>
              </a:xfrm>
            </p:grpSpPr>
            <p:sp>
              <p:nvSpPr>
                <p:cNvPr id="35861" name="Oval 21"/>
                <p:cNvSpPr>
                  <a:spLocks noChangeArrowheads="1"/>
                </p:cNvSpPr>
                <p:nvPr/>
              </p:nvSpPr>
              <p:spPr bwMode="auto">
                <a:xfrm>
                  <a:off x="567" y="3113"/>
                  <a:ext cx="226" cy="226"/>
                </a:xfrm>
                <a:prstGeom prst="ellipse">
                  <a:avLst/>
                </a:prstGeom>
                <a:solidFill>
                  <a:srgbClr val="FFFF00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6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555" y="3067"/>
                  <a:ext cx="264" cy="3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GB" altLang="en-US" sz="2400">
                      <a:latin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35863" name="Freeform 23"/>
              <p:cNvSpPr>
                <a:spLocks/>
              </p:cNvSpPr>
              <p:nvPr/>
            </p:nvSpPr>
            <p:spPr bwMode="auto">
              <a:xfrm>
                <a:off x="3469" y="1298"/>
                <a:ext cx="409" cy="318"/>
              </a:xfrm>
              <a:custGeom>
                <a:avLst/>
                <a:gdLst>
                  <a:gd name="T0" fmla="*/ 409 w 409"/>
                  <a:gd name="T1" fmla="*/ 318 h 318"/>
                  <a:gd name="T2" fmla="*/ 227 w 409"/>
                  <a:gd name="T3" fmla="*/ 0 h 318"/>
                  <a:gd name="T4" fmla="*/ 0 w 409"/>
                  <a:gd name="T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9" h="318">
                    <a:moveTo>
                      <a:pt x="409" y="318"/>
                    </a:moveTo>
                    <a:lnTo>
                      <a:pt x="227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4" name="Freeform 24"/>
              <p:cNvSpPr>
                <a:spLocks/>
              </p:cNvSpPr>
              <p:nvPr/>
            </p:nvSpPr>
            <p:spPr bwMode="auto">
              <a:xfrm>
                <a:off x="3316" y="1434"/>
                <a:ext cx="2" cy="270"/>
              </a:xfrm>
              <a:custGeom>
                <a:avLst/>
                <a:gdLst>
                  <a:gd name="T0" fmla="*/ 2 w 2"/>
                  <a:gd name="T1" fmla="*/ 0 h 270"/>
                  <a:gd name="T2" fmla="*/ 0 w 2"/>
                  <a:gd name="T3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270">
                    <a:moveTo>
                      <a:pt x="2" y="0"/>
                    </a:moveTo>
                    <a:lnTo>
                      <a:pt x="0" y="27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865" name="Group 25"/>
          <p:cNvGrpSpPr>
            <a:grpSpLocks/>
          </p:cNvGrpSpPr>
          <p:nvPr/>
        </p:nvGrpSpPr>
        <p:grpSpPr bwMode="auto">
          <a:xfrm>
            <a:off x="1277938" y="1697038"/>
            <a:ext cx="5338762" cy="2224087"/>
            <a:chOff x="805" y="1069"/>
            <a:chExt cx="3363" cy="1401"/>
          </a:xfrm>
        </p:grpSpPr>
        <p:sp>
          <p:nvSpPr>
            <p:cNvPr id="35866" name="Text Box 26"/>
            <p:cNvSpPr txBox="1">
              <a:spLocks noChangeArrowheads="1"/>
            </p:cNvSpPr>
            <p:nvPr/>
          </p:nvSpPr>
          <p:spPr bwMode="auto">
            <a:xfrm>
              <a:off x="2401" y="1069"/>
              <a:ext cx="11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GB" altLang="en-US" sz="2000"/>
                <a:t>Early: </a:t>
              </a:r>
              <a:r>
                <a:rPr lang="en-GB" altLang="en-US" sz="2000" i="1"/>
                <a:t>“Vision”</a:t>
              </a:r>
            </a:p>
          </p:txBody>
        </p:sp>
        <p:grpSp>
          <p:nvGrpSpPr>
            <p:cNvPr id="35867" name="Group 27"/>
            <p:cNvGrpSpPr>
              <a:grpSpLocks/>
            </p:cNvGrpSpPr>
            <p:nvPr/>
          </p:nvGrpSpPr>
          <p:grpSpPr bwMode="auto">
            <a:xfrm>
              <a:off x="805" y="1253"/>
              <a:ext cx="3363" cy="1217"/>
              <a:chOff x="805" y="1253"/>
              <a:chExt cx="3363" cy="1217"/>
            </a:xfrm>
          </p:grpSpPr>
          <p:sp>
            <p:nvSpPr>
              <p:cNvPr id="35868" name="Line 28"/>
              <p:cNvSpPr>
                <a:spLocks noChangeShapeType="1"/>
              </p:cNvSpPr>
              <p:nvPr/>
            </p:nvSpPr>
            <p:spPr bwMode="auto">
              <a:xfrm flipV="1">
                <a:off x="833" y="1253"/>
                <a:ext cx="1557" cy="74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9" name="Line 29"/>
              <p:cNvSpPr>
                <a:spLocks noChangeShapeType="1"/>
              </p:cNvSpPr>
              <p:nvPr/>
            </p:nvSpPr>
            <p:spPr bwMode="auto">
              <a:xfrm>
                <a:off x="805" y="2005"/>
                <a:ext cx="3363" cy="465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870" name="Group 30"/>
          <p:cNvGrpSpPr>
            <a:grpSpLocks/>
          </p:cNvGrpSpPr>
          <p:nvPr/>
        </p:nvGrpSpPr>
        <p:grpSpPr bwMode="auto">
          <a:xfrm>
            <a:off x="3305175" y="2516188"/>
            <a:ext cx="2211388" cy="1827212"/>
            <a:chOff x="2082" y="1585"/>
            <a:chExt cx="1393" cy="1151"/>
          </a:xfrm>
        </p:grpSpPr>
        <p:sp>
          <p:nvSpPr>
            <p:cNvPr id="35871" name="Text Box 31"/>
            <p:cNvSpPr txBox="1">
              <a:spLocks noChangeArrowheads="1"/>
            </p:cNvSpPr>
            <p:nvPr/>
          </p:nvSpPr>
          <p:spPr bwMode="auto">
            <a:xfrm>
              <a:off x="2430" y="1585"/>
              <a:ext cx="103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GB" altLang="en-US" sz="2000"/>
                <a:t>Late: </a:t>
              </a:r>
              <a:r>
                <a:rPr lang="en-GB" altLang="en-US" sz="2000" i="1"/>
                <a:t>“Bump”</a:t>
              </a:r>
            </a:p>
          </p:txBody>
        </p:sp>
        <p:grpSp>
          <p:nvGrpSpPr>
            <p:cNvPr id="35872" name="Group 32"/>
            <p:cNvGrpSpPr>
              <a:grpSpLocks/>
            </p:cNvGrpSpPr>
            <p:nvPr/>
          </p:nvGrpSpPr>
          <p:grpSpPr bwMode="auto">
            <a:xfrm>
              <a:off x="2082" y="1767"/>
              <a:ext cx="1393" cy="969"/>
              <a:chOff x="2082" y="1767"/>
              <a:chExt cx="1393" cy="969"/>
            </a:xfrm>
          </p:grpSpPr>
          <p:sp>
            <p:nvSpPr>
              <p:cNvPr id="35873" name="Line 33"/>
              <p:cNvSpPr>
                <a:spLocks noChangeShapeType="1"/>
              </p:cNvSpPr>
              <p:nvPr/>
            </p:nvSpPr>
            <p:spPr bwMode="auto">
              <a:xfrm flipV="1">
                <a:off x="2086" y="1767"/>
                <a:ext cx="374" cy="233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4" name="Line 34"/>
              <p:cNvSpPr>
                <a:spLocks noChangeShapeType="1"/>
              </p:cNvSpPr>
              <p:nvPr/>
            </p:nvSpPr>
            <p:spPr bwMode="auto">
              <a:xfrm>
                <a:off x="2082" y="2011"/>
                <a:ext cx="1393" cy="725"/>
              </a:xfrm>
              <a:prstGeom prst="line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58" name="Object 2"/>
          <p:cNvGraphicFramePr>
            <a:graphicFrameLocks noChangeAspect="1"/>
          </p:cNvGraphicFramePr>
          <p:nvPr/>
        </p:nvGraphicFramePr>
        <p:xfrm>
          <a:off x="1066800" y="2133600"/>
          <a:ext cx="72009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9" name="CorelDRAW" r:id="rId4" imgW="6255720" imgH="1985400" progId="CorelDRAW.Graphic.12">
                  <p:embed/>
                </p:oleObj>
              </mc:Choice>
              <mc:Fallback>
                <p:oleObj name="CorelDRAW" r:id="rId4" imgW="6255720" imgH="1985400" progId="CorelDRAW.Graphic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33600"/>
                        <a:ext cx="72009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59" name="Text Box 3"/>
          <p:cNvSpPr txBox="1">
            <a:spLocks noChangeArrowheads="1"/>
          </p:cNvSpPr>
          <p:nvPr/>
        </p:nvSpPr>
        <p:spPr bwMode="auto">
          <a:xfrm>
            <a:off x="819150" y="254000"/>
            <a:ext cx="74104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800" b="1"/>
              <a:t>Reflex Only</a:t>
            </a:r>
          </a:p>
          <a:p>
            <a:pPr algn="ctr"/>
            <a:endParaRPr lang="en-GB" altLang="en-US" sz="2800" b="1"/>
          </a:p>
          <a:p>
            <a:pPr algn="ctr"/>
            <a:r>
              <a:rPr lang="en-GB" altLang="en-US" sz="2400" b="1">
                <a:solidFill>
                  <a:srgbClr val="FF0000"/>
                </a:solidFill>
              </a:rPr>
              <a:t>(Compare to an electronic closed loop controller!)</a:t>
            </a:r>
          </a:p>
        </p:txBody>
      </p:sp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76200" y="5715000"/>
            <a:ext cx="9050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>
                <a:solidFill>
                  <a:schemeClr val="accent2"/>
                </a:solidFill>
              </a:rPr>
              <a:t>This structure assures initial  (behavioral) stability (“homeostasis”)</a:t>
            </a:r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2819400" y="4876800"/>
            <a:ext cx="3316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/>
              <a:t>Think of a Thermostat !</a:t>
            </a: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0" grpId="0" autoUpdateAnimBg="0"/>
    </p:bld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615</Words>
  <Application>Microsoft Office PowerPoint</Application>
  <PresentationFormat>On-screen Show (4:3)</PresentationFormat>
  <Paragraphs>154</Paragraphs>
  <Slides>20</Slides>
  <Notes>20</Notes>
  <HiddenSlides>0</HiddenSlides>
  <MMClips>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Symbol</vt:lpstr>
      <vt:lpstr>Times New Roman</vt:lpstr>
      <vt:lpstr>Wingdings</vt:lpstr>
      <vt:lpstr>Standarddesign</vt:lpstr>
      <vt:lpstr>CorelDRAW</vt:lpstr>
      <vt:lpstr>Formel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MPI/BCCN/Uni Goe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FW</dc:creator>
  <cp:lastModifiedBy>Florentin Wörgötter</cp:lastModifiedBy>
  <cp:revision>44</cp:revision>
  <dcterms:created xsi:type="dcterms:W3CDTF">2007-09-19T05:39:23Z</dcterms:created>
  <dcterms:modified xsi:type="dcterms:W3CDTF">2017-10-23T04:47:29Z</dcterms:modified>
</cp:coreProperties>
</file>